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8" r:id="rId2"/>
    <p:sldMasterId id="2147483698" r:id="rId3"/>
    <p:sldMasterId id="2147483712" r:id="rId4"/>
  </p:sldMasterIdLst>
  <p:notesMasterIdLst>
    <p:notesMasterId r:id="rId26"/>
  </p:notesMasterIdLst>
  <p:sldIdLst>
    <p:sldId id="374" r:id="rId5"/>
    <p:sldId id="302" r:id="rId6"/>
    <p:sldId id="295" r:id="rId7"/>
    <p:sldId id="271" r:id="rId8"/>
    <p:sldId id="298" r:id="rId9"/>
    <p:sldId id="378" r:id="rId10"/>
    <p:sldId id="296" r:id="rId11"/>
    <p:sldId id="376" r:id="rId12"/>
    <p:sldId id="377" r:id="rId13"/>
    <p:sldId id="373" r:id="rId14"/>
    <p:sldId id="379" r:id="rId15"/>
    <p:sldId id="380" r:id="rId16"/>
    <p:sldId id="381" r:id="rId17"/>
    <p:sldId id="372" r:id="rId18"/>
    <p:sldId id="260" r:id="rId19"/>
    <p:sldId id="369" r:id="rId20"/>
    <p:sldId id="370" r:id="rId21"/>
    <p:sldId id="265" r:id="rId22"/>
    <p:sldId id="268" r:id="rId23"/>
    <p:sldId id="371" r:id="rId24"/>
    <p:sldId id="27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C5F0B8-EE46-4EE4-B4EB-9FEB37D98B5C}">
          <p14:sldIdLst>
            <p14:sldId id="374"/>
            <p14:sldId id="302"/>
            <p14:sldId id="295"/>
            <p14:sldId id="271"/>
            <p14:sldId id="298"/>
            <p14:sldId id="378"/>
            <p14:sldId id="296"/>
            <p14:sldId id="376"/>
            <p14:sldId id="377"/>
            <p14:sldId id="373"/>
            <p14:sldId id="379"/>
            <p14:sldId id="380"/>
            <p14:sldId id="381"/>
            <p14:sldId id="372"/>
            <p14:sldId id="260"/>
            <p14:sldId id="369"/>
            <p14:sldId id="370"/>
            <p14:sldId id="265"/>
            <p14:sldId id="268"/>
            <p14:sldId id="371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rknJJMSJP/28GyELTXH2qlM3Fb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A4C14E-6FCD-913B-83C3-6CDE041C21B5}" name="Nguyen Vu Minh Thu" initials="TN" userId="S::nvmthu.chytcc20@ump.edu.vn::d284d524-d817-4a12-912c-24cbbf346b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E8340A-108E-4352-8F1C-F9A19289B865}">
  <a:tblStyle styleId="{D3E8340A-108E-4352-8F1C-F9A19289B865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0FF"/>
          </a:solidFill>
        </a:fill>
      </a:tcStyle>
    </a:wholeTbl>
    <a:band1H>
      <a:tcTxStyle/>
      <a:tcStyle>
        <a:tcBdr/>
        <a:fill>
          <a:solidFill>
            <a:srgbClr val="CADFF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F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14" autoAdjust="0"/>
  </p:normalViewPr>
  <p:slideViewPr>
    <p:cSldViewPr snapToGrid="0">
      <p:cViewPr varScale="1">
        <p:scale>
          <a:sx n="84" d="100"/>
          <a:sy n="84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customschemas.google.com/relationships/presentationmetadata" Target="metadata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3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9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322286"/>
            <a:ext cx="10515600" cy="181428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314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8B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264523"/>
            <a:ext cx="2181728" cy="10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624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32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>
            <a:spLocks noGrp="1"/>
          </p:cNvSpPr>
          <p:nvPr>
            <p:ph type="pic" idx="2"/>
          </p:nvPr>
        </p:nvSpPr>
        <p:spPr>
          <a:xfrm>
            <a:off x="7921641" y="0"/>
            <a:ext cx="4270360" cy="6858001"/>
          </a:xfrm>
          <a:prstGeom prst="rect">
            <a:avLst/>
          </a:prstGeom>
          <a:gradFill>
            <a:gsLst>
              <a:gs pos="0">
                <a:srgbClr val="EB3D94"/>
              </a:gs>
              <a:gs pos="23000">
                <a:srgbClr val="EB3D94"/>
              </a:gs>
              <a:gs pos="69000">
                <a:srgbClr val="E3167D"/>
              </a:gs>
              <a:gs pos="97000">
                <a:srgbClr val="D41574"/>
              </a:gs>
              <a:gs pos="100000">
                <a:srgbClr val="D4157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Char char=" 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◦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◦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◦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Calibri"/>
              <a:buChar char="◦"/>
              <a:defRPr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1097278" y="2322728"/>
            <a:ext cx="5751389" cy="403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 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 sz="1400"/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◦"/>
              <a:defRPr sz="12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137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099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1365567" y="2275816"/>
            <a:ext cx="7464008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 idx="2" hasCustomPrompt="1"/>
          </p:nvPr>
        </p:nvSpPr>
        <p:spPr>
          <a:xfrm>
            <a:off x="1365567" y="656949"/>
            <a:ext cx="2316933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8133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73" name="Google Shape;73;p3"/>
          <p:cNvSpPr txBox="1">
            <a:spLocks noGrp="1"/>
          </p:cNvSpPr>
          <p:nvPr>
            <p:ph type="subTitle" idx="1"/>
          </p:nvPr>
        </p:nvSpPr>
        <p:spPr>
          <a:xfrm>
            <a:off x="1365567" y="3787016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4" name="Google Shape;74;p3"/>
          <p:cNvSpPr/>
          <p:nvPr/>
        </p:nvSpPr>
        <p:spPr>
          <a:xfrm rot="-5400000">
            <a:off x="-813316" y="3731919"/>
            <a:ext cx="3943567" cy="2316933"/>
          </a:xfrm>
          <a:custGeom>
            <a:avLst/>
            <a:gdLst/>
            <a:ahLst/>
            <a:cxnLst/>
            <a:rect l="l" t="t" r="r" b="b"/>
            <a:pathLst>
              <a:path w="118307" h="69508" extrusionOk="0">
                <a:moveTo>
                  <a:pt x="368" y="1"/>
                </a:moveTo>
                <a:lnTo>
                  <a:pt x="0" y="68682"/>
                </a:lnTo>
                <a:cubicBezTo>
                  <a:pt x="974" y="69257"/>
                  <a:pt x="2054" y="69508"/>
                  <a:pt x="3152" y="69508"/>
                </a:cubicBezTo>
                <a:cubicBezTo>
                  <a:pt x="5456" y="69508"/>
                  <a:pt x="7843" y="68402"/>
                  <a:pt x="9507" y="66857"/>
                </a:cubicBezTo>
                <a:cubicBezTo>
                  <a:pt x="11744" y="64797"/>
                  <a:pt x="13172" y="62030"/>
                  <a:pt x="14570" y="59337"/>
                </a:cubicBezTo>
                <a:lnTo>
                  <a:pt x="15350" y="57851"/>
                </a:lnTo>
                <a:cubicBezTo>
                  <a:pt x="16998" y="54760"/>
                  <a:pt x="19147" y="51376"/>
                  <a:pt x="22590" y="49727"/>
                </a:cubicBezTo>
                <a:cubicBezTo>
                  <a:pt x="24283" y="48947"/>
                  <a:pt x="26181" y="48653"/>
                  <a:pt x="27976" y="48359"/>
                </a:cubicBezTo>
                <a:cubicBezTo>
                  <a:pt x="29110" y="48197"/>
                  <a:pt x="30287" y="48005"/>
                  <a:pt x="31391" y="47696"/>
                </a:cubicBezTo>
                <a:cubicBezTo>
                  <a:pt x="38499" y="45754"/>
                  <a:pt x="43017" y="39308"/>
                  <a:pt x="47373" y="32288"/>
                </a:cubicBezTo>
                <a:cubicBezTo>
                  <a:pt x="51626" y="25475"/>
                  <a:pt x="56379" y="18646"/>
                  <a:pt x="63693" y="16660"/>
                </a:cubicBezTo>
                <a:cubicBezTo>
                  <a:pt x="65489" y="16167"/>
                  <a:pt x="67348" y="16006"/>
                  <a:pt x="69216" y="16006"/>
                </a:cubicBezTo>
                <a:cubicBezTo>
                  <a:pt x="70977" y="16006"/>
                  <a:pt x="72746" y="16149"/>
                  <a:pt x="74481" y="16292"/>
                </a:cubicBezTo>
                <a:cubicBezTo>
                  <a:pt x="76201" y="16425"/>
                  <a:pt x="77938" y="16563"/>
                  <a:pt x="79654" y="16563"/>
                </a:cubicBezTo>
                <a:cubicBezTo>
                  <a:pt x="81932" y="16563"/>
                  <a:pt x="84175" y="16319"/>
                  <a:pt x="86298" y="15497"/>
                </a:cubicBezTo>
                <a:cubicBezTo>
                  <a:pt x="88432" y="14673"/>
                  <a:pt x="90345" y="13290"/>
                  <a:pt x="92199" y="11965"/>
                </a:cubicBezTo>
                <a:cubicBezTo>
                  <a:pt x="94083" y="10626"/>
                  <a:pt x="96011" y="9228"/>
                  <a:pt x="98189" y="8374"/>
                </a:cubicBezTo>
                <a:cubicBezTo>
                  <a:pt x="100543" y="7462"/>
                  <a:pt x="103089" y="7226"/>
                  <a:pt x="105547" y="6976"/>
                </a:cubicBezTo>
                <a:cubicBezTo>
                  <a:pt x="106989" y="6829"/>
                  <a:pt x="108476" y="6711"/>
                  <a:pt x="109918" y="6432"/>
                </a:cubicBezTo>
                <a:cubicBezTo>
                  <a:pt x="115230" y="5387"/>
                  <a:pt x="117718" y="2385"/>
                  <a:pt x="1183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5400000">
            <a:off x="-662549" y="4629952"/>
            <a:ext cx="2894767" cy="1569667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28390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rot="5400000">
            <a:off x="9061750" y="813319"/>
            <a:ext cx="3943567" cy="2316933"/>
          </a:xfrm>
          <a:custGeom>
            <a:avLst/>
            <a:gdLst/>
            <a:ahLst/>
            <a:cxnLst/>
            <a:rect l="l" t="t" r="r" b="b"/>
            <a:pathLst>
              <a:path w="118307" h="69508" extrusionOk="0">
                <a:moveTo>
                  <a:pt x="368" y="1"/>
                </a:moveTo>
                <a:lnTo>
                  <a:pt x="0" y="68682"/>
                </a:lnTo>
                <a:cubicBezTo>
                  <a:pt x="974" y="69257"/>
                  <a:pt x="2054" y="69508"/>
                  <a:pt x="3152" y="69508"/>
                </a:cubicBezTo>
                <a:cubicBezTo>
                  <a:pt x="5456" y="69508"/>
                  <a:pt x="7843" y="68402"/>
                  <a:pt x="9507" y="66857"/>
                </a:cubicBezTo>
                <a:cubicBezTo>
                  <a:pt x="11744" y="64797"/>
                  <a:pt x="13172" y="62030"/>
                  <a:pt x="14570" y="59337"/>
                </a:cubicBezTo>
                <a:lnTo>
                  <a:pt x="15350" y="57851"/>
                </a:lnTo>
                <a:cubicBezTo>
                  <a:pt x="16998" y="54760"/>
                  <a:pt x="19147" y="51376"/>
                  <a:pt x="22590" y="49727"/>
                </a:cubicBezTo>
                <a:cubicBezTo>
                  <a:pt x="24283" y="48947"/>
                  <a:pt x="26181" y="48653"/>
                  <a:pt x="27976" y="48359"/>
                </a:cubicBezTo>
                <a:cubicBezTo>
                  <a:pt x="29110" y="48197"/>
                  <a:pt x="30287" y="48005"/>
                  <a:pt x="31391" y="47696"/>
                </a:cubicBezTo>
                <a:cubicBezTo>
                  <a:pt x="38499" y="45754"/>
                  <a:pt x="43017" y="39308"/>
                  <a:pt x="47373" y="32288"/>
                </a:cubicBezTo>
                <a:cubicBezTo>
                  <a:pt x="51626" y="25475"/>
                  <a:pt x="56379" y="18646"/>
                  <a:pt x="63693" y="16660"/>
                </a:cubicBezTo>
                <a:cubicBezTo>
                  <a:pt x="65489" y="16167"/>
                  <a:pt x="67348" y="16006"/>
                  <a:pt x="69216" y="16006"/>
                </a:cubicBezTo>
                <a:cubicBezTo>
                  <a:pt x="70977" y="16006"/>
                  <a:pt x="72746" y="16149"/>
                  <a:pt x="74481" y="16292"/>
                </a:cubicBezTo>
                <a:cubicBezTo>
                  <a:pt x="76201" y="16425"/>
                  <a:pt x="77938" y="16563"/>
                  <a:pt x="79654" y="16563"/>
                </a:cubicBezTo>
                <a:cubicBezTo>
                  <a:pt x="81932" y="16563"/>
                  <a:pt x="84175" y="16319"/>
                  <a:pt x="86298" y="15497"/>
                </a:cubicBezTo>
                <a:cubicBezTo>
                  <a:pt x="88432" y="14673"/>
                  <a:pt x="90345" y="13290"/>
                  <a:pt x="92199" y="11965"/>
                </a:cubicBezTo>
                <a:cubicBezTo>
                  <a:pt x="94083" y="10626"/>
                  <a:pt x="96011" y="9228"/>
                  <a:pt x="98189" y="8374"/>
                </a:cubicBezTo>
                <a:cubicBezTo>
                  <a:pt x="100543" y="7462"/>
                  <a:pt x="103089" y="7226"/>
                  <a:pt x="105547" y="6976"/>
                </a:cubicBezTo>
                <a:cubicBezTo>
                  <a:pt x="106989" y="6829"/>
                  <a:pt x="108476" y="6711"/>
                  <a:pt x="109918" y="6432"/>
                </a:cubicBezTo>
                <a:cubicBezTo>
                  <a:pt x="115230" y="5387"/>
                  <a:pt x="117718" y="2385"/>
                  <a:pt x="1183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 rot="5400000">
            <a:off x="9959783" y="662552"/>
            <a:ext cx="2894767" cy="1569667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28390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5518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Picture 3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1ADEC90D-9F0B-E740-B90F-4BA6FAB32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0" y="0"/>
            <a:ext cx="1460307" cy="13860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43C4EB-86D0-5793-3629-052DBDA6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27" y="1767640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52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bg>
      <p:bgPr>
        <a:blipFill dpi="0" rotWithShape="1">
          <a:blip r:embed="rId2">
            <a:alphaModFix amt="12000"/>
            <a:lum/>
          </a:blip>
          <a:srcRect/>
          <a:stretch>
            <a:fillRect l="25000" t="20000" r="25000" b="20000"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960000" y="2465333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8510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960000" y="29154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3"/>
          </p:nvPr>
        </p:nvSpPr>
        <p:spPr>
          <a:xfrm>
            <a:off x="4538400" y="2465333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8510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5"/>
          </p:nvPr>
        </p:nvSpPr>
        <p:spPr>
          <a:xfrm>
            <a:off x="4538400" y="29154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6"/>
          </p:nvPr>
        </p:nvSpPr>
        <p:spPr>
          <a:xfrm>
            <a:off x="7954533" y="2465333"/>
            <a:ext cx="32776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98933" y="1851051"/>
            <a:ext cx="1788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8"/>
          </p:nvPr>
        </p:nvSpPr>
        <p:spPr>
          <a:xfrm>
            <a:off x="7954533" y="2915420"/>
            <a:ext cx="3277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9"/>
          </p:nvPr>
        </p:nvSpPr>
        <p:spPr>
          <a:xfrm>
            <a:off x="960000" y="4533972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13" hasCustomPrompt="1"/>
          </p:nvPr>
        </p:nvSpPr>
        <p:spPr>
          <a:xfrm>
            <a:off x="1667400" y="3919689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14"/>
          </p:nvPr>
        </p:nvSpPr>
        <p:spPr>
          <a:xfrm>
            <a:off x="960000" y="5011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5"/>
          </p:nvPr>
        </p:nvSpPr>
        <p:spPr>
          <a:xfrm>
            <a:off x="4538400" y="4533972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6" hasCustomPrompt="1"/>
          </p:nvPr>
        </p:nvSpPr>
        <p:spPr>
          <a:xfrm>
            <a:off x="5245800" y="3919689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7"/>
          </p:nvPr>
        </p:nvSpPr>
        <p:spPr>
          <a:xfrm>
            <a:off x="4538400" y="5011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8"/>
          </p:nvPr>
        </p:nvSpPr>
        <p:spPr>
          <a:xfrm>
            <a:off x="7954533" y="4533972"/>
            <a:ext cx="32776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9" hasCustomPrompt="1"/>
          </p:nvPr>
        </p:nvSpPr>
        <p:spPr>
          <a:xfrm>
            <a:off x="8698933" y="3919689"/>
            <a:ext cx="1788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20"/>
          </p:nvPr>
        </p:nvSpPr>
        <p:spPr>
          <a:xfrm>
            <a:off x="7954533" y="5011900"/>
            <a:ext cx="3277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138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8F68-387F-340C-BDA6-CE6092A0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78" y="164468"/>
            <a:ext cx="6573580" cy="132503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E6C4-7706-25EB-8A8C-66257489C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2667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CD650-EDE8-19C1-D681-384D53642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5F6D8-2C75-6E9C-499A-95E014E1F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2667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66EC1-A068-ED71-C313-FFE6E88B6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10" name="Picture 9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CD3FD123-E1A8-30E3-E52C-69F747251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1386037" y="103463"/>
            <a:ext cx="1460307" cy="13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DEA188-8FB8-D31D-6568-9E2B0026BC5A}"/>
              </a:ext>
            </a:extLst>
          </p:cNvPr>
          <p:cNvSpPr/>
          <p:nvPr/>
        </p:nvSpPr>
        <p:spPr>
          <a:xfrm>
            <a:off x="0" y="15137"/>
            <a:ext cx="382443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90000"/>
                </a:schemeClr>
              </a:gs>
              <a:gs pos="70000">
                <a:srgbClr val="0E9EB5"/>
              </a:gs>
              <a:gs pos="100000">
                <a:srgbClr val="02839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3EE19BF7-68EB-0FFF-7A16-6FE5E9E3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863048" y="174701"/>
            <a:ext cx="1655545" cy="1571347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97773B9F-377B-E896-A282-CF237C6D09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80" y="1905611"/>
            <a:ext cx="3035201" cy="2826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6730C5-9868-D7D2-1A81-D5CB9E761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582" y="330266"/>
            <a:ext cx="7344236" cy="622774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Google Shape;827;p32">
            <a:extLst>
              <a:ext uri="{FF2B5EF4-FFF2-40B4-BE49-F238E27FC236}">
                <a16:creationId xmlns:a16="http://schemas.microsoft.com/office/drawing/2014/main" id="{D6789390-7A0A-C35D-B430-5E4388C77058}"/>
              </a:ext>
            </a:extLst>
          </p:cNvPr>
          <p:cNvSpPr/>
          <p:nvPr/>
        </p:nvSpPr>
        <p:spPr>
          <a:xfrm rot="16200000" flipV="1">
            <a:off x="-560672" y="2488028"/>
            <a:ext cx="6858000" cy="1912219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1299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3"/>
          <p:cNvSpPr/>
          <p:nvPr/>
        </p:nvSpPr>
        <p:spPr>
          <a:xfrm rot="5400000">
            <a:off x="10610138" y="473328"/>
            <a:ext cx="2068021" cy="1121369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7400000" scaled="0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sp>
        <p:nvSpPr>
          <p:cNvPr id="842" name="Google Shape;842;p33"/>
          <p:cNvSpPr/>
          <p:nvPr/>
        </p:nvSpPr>
        <p:spPr>
          <a:xfrm rot="-5400000" flipH="1">
            <a:off x="-504432" y="473836"/>
            <a:ext cx="2127943" cy="1153861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7400000" scaled="0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 dirty="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05E78199-499D-51FB-14DF-5775D34A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4052917" y="1990858"/>
            <a:ext cx="3615688" cy="3431799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7B3651C7-2820-F057-DC90-C4CF448547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819474-85C0-7B0F-AA7D-856D445F3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27" y="1767640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510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32"/>
            <a:ext cx="12192000" cy="1281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257" y="-70302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5712"/>
              </a:buClr>
              <a:defRPr>
                <a:solidFill>
                  <a:srgbClr val="128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4"/>
          <p:cNvSpPr/>
          <p:nvPr/>
        </p:nvSpPr>
        <p:spPr>
          <a:xfrm rot="-5400000">
            <a:off x="-896147" y="4220555"/>
            <a:ext cx="3557836" cy="1765540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sp>
        <p:nvSpPr>
          <p:cNvPr id="862" name="Google Shape;862;p34"/>
          <p:cNvSpPr/>
          <p:nvPr/>
        </p:nvSpPr>
        <p:spPr>
          <a:xfrm rot="5400000" flipH="1">
            <a:off x="9527854" y="4195651"/>
            <a:ext cx="3557836" cy="1765540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E0D51939-9961-9742-9F7E-581AA99B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4627403" y="2277182"/>
            <a:ext cx="3054251" cy="2898916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CCF2B2FE-6C3F-DC3B-2EF8-4A6116821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8DAB0-6C6F-2E19-A2D0-A479BE74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575" y="1655172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6891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30" y="1622511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524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57F6-0087-4082-811B-9CDF1A9A6C6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6A74-BFCF-417D-BC5C-156EEB99D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57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322286"/>
            <a:ext cx="10515600" cy="1814285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314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28B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264523"/>
            <a:ext cx="2181728" cy="10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3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32"/>
            <a:ext cx="12192000" cy="1281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257" y="-70302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5712"/>
              </a:buClr>
              <a:defRPr>
                <a:solidFill>
                  <a:srgbClr val="128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6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21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4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1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3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0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3096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12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5150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6723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815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1365567" y="2275816"/>
            <a:ext cx="7464008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 idx="2" hasCustomPrompt="1"/>
          </p:nvPr>
        </p:nvSpPr>
        <p:spPr>
          <a:xfrm>
            <a:off x="1365567" y="656949"/>
            <a:ext cx="2316933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8133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73" name="Google Shape;73;p3"/>
          <p:cNvSpPr txBox="1">
            <a:spLocks noGrp="1"/>
          </p:cNvSpPr>
          <p:nvPr>
            <p:ph type="subTitle" idx="1"/>
          </p:nvPr>
        </p:nvSpPr>
        <p:spPr>
          <a:xfrm>
            <a:off x="1365567" y="3787016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4" name="Google Shape;74;p3"/>
          <p:cNvSpPr/>
          <p:nvPr/>
        </p:nvSpPr>
        <p:spPr>
          <a:xfrm rot="-5400000">
            <a:off x="-813316" y="3731919"/>
            <a:ext cx="3943567" cy="2316933"/>
          </a:xfrm>
          <a:custGeom>
            <a:avLst/>
            <a:gdLst/>
            <a:ahLst/>
            <a:cxnLst/>
            <a:rect l="l" t="t" r="r" b="b"/>
            <a:pathLst>
              <a:path w="118307" h="69508" extrusionOk="0">
                <a:moveTo>
                  <a:pt x="368" y="1"/>
                </a:moveTo>
                <a:lnTo>
                  <a:pt x="0" y="68682"/>
                </a:lnTo>
                <a:cubicBezTo>
                  <a:pt x="974" y="69257"/>
                  <a:pt x="2054" y="69508"/>
                  <a:pt x="3152" y="69508"/>
                </a:cubicBezTo>
                <a:cubicBezTo>
                  <a:pt x="5456" y="69508"/>
                  <a:pt x="7843" y="68402"/>
                  <a:pt x="9507" y="66857"/>
                </a:cubicBezTo>
                <a:cubicBezTo>
                  <a:pt x="11744" y="64797"/>
                  <a:pt x="13172" y="62030"/>
                  <a:pt x="14570" y="59337"/>
                </a:cubicBezTo>
                <a:lnTo>
                  <a:pt x="15350" y="57851"/>
                </a:lnTo>
                <a:cubicBezTo>
                  <a:pt x="16998" y="54760"/>
                  <a:pt x="19147" y="51376"/>
                  <a:pt x="22590" y="49727"/>
                </a:cubicBezTo>
                <a:cubicBezTo>
                  <a:pt x="24283" y="48947"/>
                  <a:pt x="26181" y="48653"/>
                  <a:pt x="27976" y="48359"/>
                </a:cubicBezTo>
                <a:cubicBezTo>
                  <a:pt x="29110" y="48197"/>
                  <a:pt x="30287" y="48005"/>
                  <a:pt x="31391" y="47696"/>
                </a:cubicBezTo>
                <a:cubicBezTo>
                  <a:pt x="38499" y="45754"/>
                  <a:pt x="43017" y="39308"/>
                  <a:pt x="47373" y="32288"/>
                </a:cubicBezTo>
                <a:cubicBezTo>
                  <a:pt x="51626" y="25475"/>
                  <a:pt x="56379" y="18646"/>
                  <a:pt x="63693" y="16660"/>
                </a:cubicBezTo>
                <a:cubicBezTo>
                  <a:pt x="65489" y="16167"/>
                  <a:pt x="67348" y="16006"/>
                  <a:pt x="69216" y="16006"/>
                </a:cubicBezTo>
                <a:cubicBezTo>
                  <a:pt x="70977" y="16006"/>
                  <a:pt x="72746" y="16149"/>
                  <a:pt x="74481" y="16292"/>
                </a:cubicBezTo>
                <a:cubicBezTo>
                  <a:pt x="76201" y="16425"/>
                  <a:pt x="77938" y="16563"/>
                  <a:pt x="79654" y="16563"/>
                </a:cubicBezTo>
                <a:cubicBezTo>
                  <a:pt x="81932" y="16563"/>
                  <a:pt x="84175" y="16319"/>
                  <a:pt x="86298" y="15497"/>
                </a:cubicBezTo>
                <a:cubicBezTo>
                  <a:pt x="88432" y="14673"/>
                  <a:pt x="90345" y="13290"/>
                  <a:pt x="92199" y="11965"/>
                </a:cubicBezTo>
                <a:cubicBezTo>
                  <a:pt x="94083" y="10626"/>
                  <a:pt x="96011" y="9228"/>
                  <a:pt x="98189" y="8374"/>
                </a:cubicBezTo>
                <a:cubicBezTo>
                  <a:pt x="100543" y="7462"/>
                  <a:pt x="103089" y="7226"/>
                  <a:pt x="105547" y="6976"/>
                </a:cubicBezTo>
                <a:cubicBezTo>
                  <a:pt x="106989" y="6829"/>
                  <a:pt x="108476" y="6711"/>
                  <a:pt x="109918" y="6432"/>
                </a:cubicBezTo>
                <a:cubicBezTo>
                  <a:pt x="115230" y="5387"/>
                  <a:pt x="117718" y="2385"/>
                  <a:pt x="1183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5400000">
            <a:off x="-662549" y="4629952"/>
            <a:ext cx="2894767" cy="1569667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28390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rot="5400000">
            <a:off x="9061750" y="813319"/>
            <a:ext cx="3943567" cy="2316933"/>
          </a:xfrm>
          <a:custGeom>
            <a:avLst/>
            <a:gdLst/>
            <a:ahLst/>
            <a:cxnLst/>
            <a:rect l="l" t="t" r="r" b="b"/>
            <a:pathLst>
              <a:path w="118307" h="69508" extrusionOk="0">
                <a:moveTo>
                  <a:pt x="368" y="1"/>
                </a:moveTo>
                <a:lnTo>
                  <a:pt x="0" y="68682"/>
                </a:lnTo>
                <a:cubicBezTo>
                  <a:pt x="974" y="69257"/>
                  <a:pt x="2054" y="69508"/>
                  <a:pt x="3152" y="69508"/>
                </a:cubicBezTo>
                <a:cubicBezTo>
                  <a:pt x="5456" y="69508"/>
                  <a:pt x="7843" y="68402"/>
                  <a:pt x="9507" y="66857"/>
                </a:cubicBezTo>
                <a:cubicBezTo>
                  <a:pt x="11744" y="64797"/>
                  <a:pt x="13172" y="62030"/>
                  <a:pt x="14570" y="59337"/>
                </a:cubicBezTo>
                <a:lnTo>
                  <a:pt x="15350" y="57851"/>
                </a:lnTo>
                <a:cubicBezTo>
                  <a:pt x="16998" y="54760"/>
                  <a:pt x="19147" y="51376"/>
                  <a:pt x="22590" y="49727"/>
                </a:cubicBezTo>
                <a:cubicBezTo>
                  <a:pt x="24283" y="48947"/>
                  <a:pt x="26181" y="48653"/>
                  <a:pt x="27976" y="48359"/>
                </a:cubicBezTo>
                <a:cubicBezTo>
                  <a:pt x="29110" y="48197"/>
                  <a:pt x="30287" y="48005"/>
                  <a:pt x="31391" y="47696"/>
                </a:cubicBezTo>
                <a:cubicBezTo>
                  <a:pt x="38499" y="45754"/>
                  <a:pt x="43017" y="39308"/>
                  <a:pt x="47373" y="32288"/>
                </a:cubicBezTo>
                <a:cubicBezTo>
                  <a:pt x="51626" y="25475"/>
                  <a:pt x="56379" y="18646"/>
                  <a:pt x="63693" y="16660"/>
                </a:cubicBezTo>
                <a:cubicBezTo>
                  <a:pt x="65489" y="16167"/>
                  <a:pt x="67348" y="16006"/>
                  <a:pt x="69216" y="16006"/>
                </a:cubicBezTo>
                <a:cubicBezTo>
                  <a:pt x="70977" y="16006"/>
                  <a:pt x="72746" y="16149"/>
                  <a:pt x="74481" y="16292"/>
                </a:cubicBezTo>
                <a:cubicBezTo>
                  <a:pt x="76201" y="16425"/>
                  <a:pt x="77938" y="16563"/>
                  <a:pt x="79654" y="16563"/>
                </a:cubicBezTo>
                <a:cubicBezTo>
                  <a:pt x="81932" y="16563"/>
                  <a:pt x="84175" y="16319"/>
                  <a:pt x="86298" y="15497"/>
                </a:cubicBezTo>
                <a:cubicBezTo>
                  <a:pt x="88432" y="14673"/>
                  <a:pt x="90345" y="13290"/>
                  <a:pt x="92199" y="11965"/>
                </a:cubicBezTo>
                <a:cubicBezTo>
                  <a:pt x="94083" y="10626"/>
                  <a:pt x="96011" y="9228"/>
                  <a:pt x="98189" y="8374"/>
                </a:cubicBezTo>
                <a:cubicBezTo>
                  <a:pt x="100543" y="7462"/>
                  <a:pt x="103089" y="7226"/>
                  <a:pt x="105547" y="6976"/>
                </a:cubicBezTo>
                <a:cubicBezTo>
                  <a:pt x="106989" y="6829"/>
                  <a:pt x="108476" y="6711"/>
                  <a:pt x="109918" y="6432"/>
                </a:cubicBezTo>
                <a:cubicBezTo>
                  <a:pt x="115230" y="5387"/>
                  <a:pt x="117718" y="2385"/>
                  <a:pt x="1183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 rot="5400000">
            <a:off x="9959783" y="662552"/>
            <a:ext cx="2894767" cy="1569667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028390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457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Picture 3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1ADEC90D-9F0B-E740-B90F-4BA6FAB32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0" y="0"/>
            <a:ext cx="1460307" cy="13860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43C4EB-86D0-5793-3629-052DBDA6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27" y="1767640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4938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bg>
      <p:bgPr>
        <a:blipFill dpi="0" rotWithShape="1">
          <a:blip r:embed="rId2">
            <a:alphaModFix amt="12000"/>
            <a:lum/>
          </a:blip>
          <a:srcRect/>
          <a:stretch>
            <a:fillRect l="25000" t="20000" r="25000" b="20000"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960000" y="2465333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8510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960000" y="29154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3"/>
          </p:nvPr>
        </p:nvSpPr>
        <p:spPr>
          <a:xfrm>
            <a:off x="4538400" y="2465333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8510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5"/>
          </p:nvPr>
        </p:nvSpPr>
        <p:spPr>
          <a:xfrm>
            <a:off x="4538400" y="29154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6"/>
          </p:nvPr>
        </p:nvSpPr>
        <p:spPr>
          <a:xfrm>
            <a:off x="7954533" y="2465333"/>
            <a:ext cx="32776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98933" y="1851051"/>
            <a:ext cx="1788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8"/>
          </p:nvPr>
        </p:nvSpPr>
        <p:spPr>
          <a:xfrm>
            <a:off x="7954533" y="2915420"/>
            <a:ext cx="3277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9"/>
          </p:nvPr>
        </p:nvSpPr>
        <p:spPr>
          <a:xfrm>
            <a:off x="960000" y="4533972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13" hasCustomPrompt="1"/>
          </p:nvPr>
        </p:nvSpPr>
        <p:spPr>
          <a:xfrm>
            <a:off x="1667400" y="3919689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14"/>
          </p:nvPr>
        </p:nvSpPr>
        <p:spPr>
          <a:xfrm>
            <a:off x="960000" y="5011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5"/>
          </p:nvPr>
        </p:nvSpPr>
        <p:spPr>
          <a:xfrm>
            <a:off x="4538400" y="4533972"/>
            <a:ext cx="31152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6" hasCustomPrompt="1"/>
          </p:nvPr>
        </p:nvSpPr>
        <p:spPr>
          <a:xfrm>
            <a:off x="5245800" y="3919689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7"/>
          </p:nvPr>
        </p:nvSpPr>
        <p:spPr>
          <a:xfrm>
            <a:off x="4538400" y="50119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18"/>
          </p:nvPr>
        </p:nvSpPr>
        <p:spPr>
          <a:xfrm>
            <a:off x="7954533" y="4533972"/>
            <a:ext cx="32776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19" hasCustomPrompt="1"/>
          </p:nvPr>
        </p:nvSpPr>
        <p:spPr>
          <a:xfrm>
            <a:off x="8698933" y="3919689"/>
            <a:ext cx="1788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20"/>
          </p:nvPr>
        </p:nvSpPr>
        <p:spPr>
          <a:xfrm>
            <a:off x="7954533" y="5011900"/>
            <a:ext cx="3277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+mj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7144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8F68-387F-340C-BDA6-CE6092A0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78" y="164468"/>
            <a:ext cx="6573580" cy="132503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E6C4-7706-25EB-8A8C-66257489C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2667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CD650-EDE8-19C1-D681-384D53642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5F6D8-2C75-6E9C-499A-95E014E1F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2667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66EC1-A068-ED71-C313-FFE6E88B6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pic>
        <p:nvPicPr>
          <p:cNvPr id="10" name="Picture 9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CD3FD123-E1A8-30E3-E52C-69F747251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1386037" y="103463"/>
            <a:ext cx="1460307" cy="13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4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DEA188-8FB8-D31D-6568-9E2B0026BC5A}"/>
              </a:ext>
            </a:extLst>
          </p:cNvPr>
          <p:cNvSpPr/>
          <p:nvPr/>
        </p:nvSpPr>
        <p:spPr>
          <a:xfrm>
            <a:off x="0" y="15137"/>
            <a:ext cx="382443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90000"/>
                </a:schemeClr>
              </a:gs>
              <a:gs pos="70000">
                <a:srgbClr val="0E9EB5"/>
              </a:gs>
              <a:gs pos="100000">
                <a:srgbClr val="02839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3EE19BF7-68EB-0FFF-7A16-6FE5E9E3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863048" y="174701"/>
            <a:ext cx="1655545" cy="1571347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97773B9F-377B-E896-A282-CF237C6D09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80" y="1905611"/>
            <a:ext cx="3035201" cy="2826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6730C5-9868-D7D2-1A81-D5CB9E761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582" y="330266"/>
            <a:ext cx="7344236" cy="622774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Google Shape;827;p32">
            <a:extLst>
              <a:ext uri="{FF2B5EF4-FFF2-40B4-BE49-F238E27FC236}">
                <a16:creationId xmlns:a16="http://schemas.microsoft.com/office/drawing/2014/main" id="{D6789390-7A0A-C35D-B430-5E4388C77058}"/>
              </a:ext>
            </a:extLst>
          </p:cNvPr>
          <p:cNvSpPr/>
          <p:nvPr/>
        </p:nvSpPr>
        <p:spPr>
          <a:xfrm rot="16200000" flipV="1">
            <a:off x="-560672" y="2488028"/>
            <a:ext cx="6858000" cy="1912219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994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92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3"/>
          <p:cNvSpPr/>
          <p:nvPr/>
        </p:nvSpPr>
        <p:spPr>
          <a:xfrm rot="5400000">
            <a:off x="10610138" y="473328"/>
            <a:ext cx="2068021" cy="1121369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7400000" scaled="0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sp>
        <p:nvSpPr>
          <p:cNvPr id="842" name="Google Shape;842;p33"/>
          <p:cNvSpPr/>
          <p:nvPr/>
        </p:nvSpPr>
        <p:spPr>
          <a:xfrm rot="-5400000" flipH="1">
            <a:off x="-504432" y="473836"/>
            <a:ext cx="2127943" cy="1153861"/>
          </a:xfrm>
          <a:custGeom>
            <a:avLst/>
            <a:gdLst/>
            <a:ahLst/>
            <a:cxnLst/>
            <a:rect l="l" t="t" r="r" b="b"/>
            <a:pathLst>
              <a:path w="86843" h="47090" extrusionOk="0">
                <a:moveTo>
                  <a:pt x="0" y="1"/>
                </a:moveTo>
                <a:lnTo>
                  <a:pt x="0" y="46313"/>
                </a:lnTo>
                <a:cubicBezTo>
                  <a:pt x="838" y="46852"/>
                  <a:pt x="1779" y="47089"/>
                  <a:pt x="2743" y="47089"/>
                </a:cubicBezTo>
                <a:cubicBezTo>
                  <a:pt x="4779" y="47089"/>
                  <a:pt x="6920" y="46035"/>
                  <a:pt x="8418" y="44547"/>
                </a:cubicBezTo>
                <a:cubicBezTo>
                  <a:pt x="10626" y="42369"/>
                  <a:pt x="11921" y="39455"/>
                  <a:pt x="13746" y="36939"/>
                </a:cubicBezTo>
                <a:cubicBezTo>
                  <a:pt x="15026" y="35143"/>
                  <a:pt x="17175" y="32848"/>
                  <a:pt x="19441" y="32421"/>
                </a:cubicBezTo>
                <a:cubicBezTo>
                  <a:pt x="20047" y="32308"/>
                  <a:pt x="20640" y="32267"/>
                  <a:pt x="21223" y="32267"/>
                </a:cubicBezTo>
                <a:cubicBezTo>
                  <a:pt x="22726" y="32267"/>
                  <a:pt x="24155" y="32539"/>
                  <a:pt x="25532" y="32539"/>
                </a:cubicBezTo>
                <a:cubicBezTo>
                  <a:pt x="27167" y="32539"/>
                  <a:pt x="28730" y="32156"/>
                  <a:pt x="30257" y="30478"/>
                </a:cubicBezTo>
                <a:cubicBezTo>
                  <a:pt x="31744" y="28815"/>
                  <a:pt x="32612" y="26696"/>
                  <a:pt x="33686" y="24754"/>
                </a:cubicBezTo>
                <a:cubicBezTo>
                  <a:pt x="34996" y="22340"/>
                  <a:pt x="36556" y="20530"/>
                  <a:pt x="39529" y="20486"/>
                </a:cubicBezTo>
                <a:cubicBezTo>
                  <a:pt x="39550" y="20486"/>
                  <a:pt x="39572" y="20486"/>
                  <a:pt x="39593" y="20486"/>
                </a:cubicBezTo>
                <a:cubicBezTo>
                  <a:pt x="41705" y="20486"/>
                  <a:pt x="43774" y="21193"/>
                  <a:pt x="45872" y="21295"/>
                </a:cubicBezTo>
                <a:cubicBezTo>
                  <a:pt x="46069" y="21305"/>
                  <a:pt x="46262" y="21310"/>
                  <a:pt x="46451" y="21310"/>
                </a:cubicBezTo>
                <a:cubicBezTo>
                  <a:pt x="52036" y="21310"/>
                  <a:pt x="54420" y="17005"/>
                  <a:pt x="58690" y="14173"/>
                </a:cubicBezTo>
                <a:cubicBezTo>
                  <a:pt x="60608" y="12902"/>
                  <a:pt x="63457" y="12806"/>
                  <a:pt x="66311" y="12806"/>
                </a:cubicBezTo>
                <a:cubicBezTo>
                  <a:pt x="66815" y="12806"/>
                  <a:pt x="67320" y="12809"/>
                  <a:pt x="67819" y="12809"/>
                </a:cubicBezTo>
                <a:cubicBezTo>
                  <a:pt x="69632" y="12809"/>
                  <a:pt x="71379" y="12770"/>
                  <a:pt x="72818" y="12407"/>
                </a:cubicBezTo>
                <a:cubicBezTo>
                  <a:pt x="79175" y="10773"/>
                  <a:pt x="82781" y="5196"/>
                  <a:pt x="86842" y="45"/>
                </a:cubicBez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7400000" scaled="0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 dirty="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05E78199-499D-51FB-14DF-5775D34A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4052917" y="1990858"/>
            <a:ext cx="3615688" cy="3431799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7B3651C7-2820-F057-DC90-C4CF448547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819474-85C0-7B0F-AA7D-856D445F3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27" y="1767640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412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4"/>
          <p:cNvSpPr/>
          <p:nvPr/>
        </p:nvSpPr>
        <p:spPr>
          <a:xfrm rot="-5400000">
            <a:off x="-896147" y="4220555"/>
            <a:ext cx="3557836" cy="1765540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sp>
        <p:nvSpPr>
          <p:cNvPr id="862" name="Google Shape;862;p34"/>
          <p:cNvSpPr/>
          <p:nvPr/>
        </p:nvSpPr>
        <p:spPr>
          <a:xfrm rot="5400000" flipH="1">
            <a:off x="9527854" y="4195651"/>
            <a:ext cx="3557836" cy="1765540"/>
          </a:xfrm>
          <a:custGeom>
            <a:avLst/>
            <a:gdLst/>
            <a:ahLst/>
            <a:cxnLst/>
            <a:rect l="l" t="t" r="r" b="b"/>
            <a:pathLst>
              <a:path w="81118" h="40254" extrusionOk="0">
                <a:moveTo>
                  <a:pt x="1" y="1"/>
                </a:moveTo>
                <a:lnTo>
                  <a:pt x="1" y="40073"/>
                </a:lnTo>
                <a:cubicBezTo>
                  <a:pt x="380" y="40197"/>
                  <a:pt x="767" y="40254"/>
                  <a:pt x="1155" y="40254"/>
                </a:cubicBezTo>
                <a:cubicBezTo>
                  <a:pt x="2665" y="40254"/>
                  <a:pt x="4180" y="39390"/>
                  <a:pt x="5210" y="38219"/>
                </a:cubicBezTo>
                <a:cubicBezTo>
                  <a:pt x="6491" y="36747"/>
                  <a:pt x="7212" y="34849"/>
                  <a:pt x="8006" y="33054"/>
                </a:cubicBezTo>
                <a:cubicBezTo>
                  <a:pt x="8786" y="31244"/>
                  <a:pt x="9728" y="29404"/>
                  <a:pt x="11318" y="28241"/>
                </a:cubicBezTo>
                <a:cubicBezTo>
                  <a:pt x="14379" y="26005"/>
                  <a:pt x="18985" y="26887"/>
                  <a:pt x="21914" y="24445"/>
                </a:cubicBezTo>
                <a:cubicBezTo>
                  <a:pt x="25033" y="21825"/>
                  <a:pt x="24930" y="16498"/>
                  <a:pt x="28183" y="14055"/>
                </a:cubicBezTo>
                <a:cubicBezTo>
                  <a:pt x="31273" y="11730"/>
                  <a:pt x="35850" y="13172"/>
                  <a:pt x="39308" y="11435"/>
                </a:cubicBezTo>
                <a:cubicBezTo>
                  <a:pt x="42208" y="9978"/>
                  <a:pt x="43797" y="6520"/>
                  <a:pt x="46784" y="5225"/>
                </a:cubicBezTo>
                <a:cubicBezTo>
                  <a:pt x="47746" y="4795"/>
                  <a:pt x="48744" y="4633"/>
                  <a:pt x="49765" y="4633"/>
                </a:cubicBezTo>
                <a:cubicBezTo>
                  <a:pt x="52914" y="4633"/>
                  <a:pt x="56284" y="6176"/>
                  <a:pt x="59494" y="6176"/>
                </a:cubicBezTo>
                <a:cubicBezTo>
                  <a:pt x="60308" y="6176"/>
                  <a:pt x="61111" y="6077"/>
                  <a:pt x="61898" y="5828"/>
                </a:cubicBezTo>
                <a:cubicBezTo>
                  <a:pt x="64547" y="4975"/>
                  <a:pt x="66593" y="2532"/>
                  <a:pt x="69330" y="2076"/>
                </a:cubicBezTo>
                <a:cubicBezTo>
                  <a:pt x="69677" y="2018"/>
                  <a:pt x="70022" y="1992"/>
                  <a:pt x="70367" y="1992"/>
                </a:cubicBezTo>
                <a:cubicBezTo>
                  <a:pt x="72203" y="1992"/>
                  <a:pt x="74018" y="2704"/>
                  <a:pt x="75864" y="2915"/>
                </a:cubicBezTo>
                <a:cubicBezTo>
                  <a:pt x="76107" y="2944"/>
                  <a:pt x="76356" y="2959"/>
                  <a:pt x="76608" y="2959"/>
                </a:cubicBezTo>
                <a:cubicBezTo>
                  <a:pt x="78633" y="2959"/>
                  <a:pt x="80830" y="2008"/>
                  <a:pt x="81118" y="45"/>
                </a:cubicBezTo>
                <a:lnTo>
                  <a:pt x="1" y="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0E9EB5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buNone/>
            </a:pPr>
            <a:endParaRPr sz="2400"/>
          </a:p>
        </p:txBody>
      </p:sp>
      <p:pic>
        <p:nvPicPr>
          <p:cNvPr id="2" name="Picture 1" descr="A logo of hands around a circle&#10;&#10;Description automatically generated">
            <a:extLst>
              <a:ext uri="{FF2B5EF4-FFF2-40B4-BE49-F238E27FC236}">
                <a16:creationId xmlns:a16="http://schemas.microsoft.com/office/drawing/2014/main" id="{E0D51939-9961-9742-9F7E-581AA99B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0576" l="9961" r="89941">
                        <a14:foregroundMark x1="45898" y1="8984" x2="55225" y2="6396"/>
                        <a14:foregroundMark x1="55225" y1="6396" x2="61035" y2="8398"/>
                        <a14:foregroundMark x1="36523" y1="59717" x2="51172" y2="40332"/>
                        <a14:foregroundMark x1="51172" y1="40332" x2="54639" y2="29053"/>
                        <a14:foregroundMark x1="54639" y1="29053" x2="64551" y2="27686"/>
                        <a14:foregroundMark x1="64551" y1="27686" x2="71143" y2="31982"/>
                        <a14:foregroundMark x1="69482" y1="32959" x2="68848" y2="42676"/>
                        <a14:foregroundMark x1="68848" y1="42676" x2="65137" y2="52295"/>
                        <a14:foregroundMark x1="65137" y1="52295" x2="54541" y2="57959"/>
                        <a14:foregroundMark x1="54541" y1="57959" x2="44580" y2="56836"/>
                        <a14:foregroundMark x1="44580" y1="56836" x2="37842" y2="48975"/>
                        <a14:foregroundMark x1="37842" y1="48975" x2="34863" y2="37695"/>
                        <a14:foregroundMark x1="34863" y1="37695" x2="38721" y2="29150"/>
                        <a14:foregroundMark x1="38721" y1="29150" x2="47510" y2="23193"/>
                        <a14:foregroundMark x1="47510" y1="23193" x2="51855" y2="24121"/>
                        <a14:foregroundMark x1="49072" y1="25244" x2="51123" y2="34863"/>
                        <a14:foregroundMark x1="51123" y1="34863" x2="44775" y2="45898"/>
                        <a14:foregroundMark x1="44775" y1="45898" x2="57227" y2="46191"/>
                        <a14:foregroundMark x1="57227" y1="46191" x2="63086" y2="50146"/>
                        <a14:foregroundMark x1="54492" y1="49951" x2="54639" y2="39355"/>
                        <a14:foregroundMark x1="54639" y1="39355" x2="32422" y2="46582"/>
                        <a14:foregroundMark x1="50391" y1="25439" x2="61572" y2="59717"/>
                        <a14:foregroundMark x1="61572" y1="59717" x2="60840" y2="61182"/>
                        <a14:foregroundMark x1="51318" y1="51270" x2="59180" y2="45996"/>
                        <a14:foregroundMark x1="59180" y1="45996" x2="63086" y2="45459"/>
                        <a14:foregroundMark x1="47021" y1="30127" x2="46436" y2="28809"/>
                        <a14:foregroundMark x1="36914" y1="58936" x2="31738" y2="49951"/>
                        <a14:foregroundMark x1="31738" y1="49951" x2="29980" y2="40479"/>
                        <a14:foregroundMark x1="29980" y1="40479" x2="33057" y2="31543"/>
                        <a14:foregroundMark x1="33057" y1="31543" x2="40625" y2="24658"/>
                        <a14:foregroundMark x1="40625" y1="24658" x2="49805" y2="21387"/>
                        <a14:foregroundMark x1="49805" y1="21387" x2="55811" y2="23193"/>
                        <a14:foregroundMark x1="28271" y1="85693" x2="35010" y2="85498"/>
                        <a14:foregroundMark x1="35010" y1="90576" x2="35205" y2="84229"/>
                        <a14:foregroundMark x1="40479" y1="83838" x2="40283" y2="87207"/>
                        <a14:foregroundMark x1="53174" y1="82520" x2="52637" y2="87012"/>
                        <a14:foregroundMark x1="64014" y1="83643" x2="64014" y2="86621"/>
                      </a14:backgroundRemoval>
                    </a14:imgEffect>
                  </a14:imgLayer>
                </a14:imgProps>
              </a:ext>
            </a:extLst>
          </a:blip>
          <a:srcRect l="11167" t="5240" r="10461" b="20373"/>
          <a:stretch/>
        </p:blipFill>
        <p:spPr>
          <a:xfrm>
            <a:off x="4627403" y="2277182"/>
            <a:ext cx="3054251" cy="2898916"/>
          </a:xfrm>
          <a:prstGeom prst="rect">
            <a:avLst/>
          </a:prstGeom>
        </p:spPr>
      </p:pic>
      <p:sp>
        <p:nvSpPr>
          <p:cNvPr id="3" name="Google Shape;181;p6">
            <a:extLst>
              <a:ext uri="{FF2B5EF4-FFF2-40B4-BE49-F238E27FC236}">
                <a16:creationId xmlns:a16="http://schemas.microsoft.com/office/drawing/2014/main" id="{CCF2B2FE-6C3F-DC3B-2EF8-4A61168215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925" y="234216"/>
            <a:ext cx="976650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8DAB0-6C6F-2E19-A2D0-A479BE74C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575" y="1655172"/>
            <a:ext cx="10239200" cy="4555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188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30" y="1622511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62402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57F6-0087-4082-811B-9CDF1A9A6C68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6A74-BFCF-417D-BC5C-156EEB99D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51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761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0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6400" y="593367"/>
            <a:ext cx="1023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sita ExtraBold"/>
              <a:buNone/>
              <a:defRPr sz="2800">
                <a:solidFill>
                  <a:schemeClr val="dk1"/>
                </a:solidFill>
                <a:latin typeface="Sansita ExtraBold"/>
                <a:ea typeface="Sansita ExtraBold"/>
                <a:cs typeface="Sansita ExtraBold"/>
                <a:sym typeface="Sansit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6400" y="1536633"/>
            <a:ext cx="1023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210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6400" y="593367"/>
            <a:ext cx="1023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sita ExtraBold"/>
              <a:buNone/>
              <a:defRPr sz="2800">
                <a:solidFill>
                  <a:schemeClr val="dk1"/>
                </a:solidFill>
                <a:latin typeface="Sansita ExtraBold"/>
                <a:ea typeface="Sansita ExtraBold"/>
                <a:cs typeface="Sansita ExtraBold"/>
                <a:sym typeface="Sansit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6400" y="1536633"/>
            <a:ext cx="1023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0310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32AA2-A74C-630F-3FE4-345E62E45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2322286"/>
            <a:ext cx="11171583" cy="2435244"/>
          </a:xfrm>
        </p:spPr>
        <p:txBody>
          <a:bodyPr>
            <a:normAutofit/>
          </a:bodyPr>
          <a:lstStyle/>
          <a:p>
            <a:r>
              <a:rPr lang="en-CA" b="1" dirty="0"/>
              <a:t>Những vấn đề </a:t>
            </a:r>
            <a:r>
              <a:rPr lang="en-CA" b="1" dirty="0" err="1"/>
              <a:t>cần</a:t>
            </a:r>
            <a:r>
              <a:rPr lang="en-CA" b="1" dirty="0"/>
              <a:t> lưu ý tron</a:t>
            </a:r>
            <a:r>
              <a:rPr lang="en-CA" dirty="0"/>
              <a:t>g triển khai </a:t>
            </a:r>
            <a:r>
              <a:rPr lang="en-CA" dirty="0" err="1"/>
              <a:t>Chiến</a:t>
            </a:r>
            <a:r>
              <a:rPr lang="en-CA" dirty="0"/>
              <a:t> dịch tiêm vắc </a:t>
            </a:r>
            <a:r>
              <a:rPr lang="en-CA" dirty="0" err="1"/>
              <a:t>xin</a:t>
            </a:r>
            <a:r>
              <a:rPr lang="en-CA" dirty="0"/>
              <a:t> sởi - rubella năm 2024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5A2C91-42D1-84BE-9E29-67A2646A4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0296"/>
            <a:ext cx="9144000" cy="793532"/>
          </a:xfrm>
        </p:spPr>
        <p:txBody>
          <a:bodyPr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Trung tâm kiểm soát bệnh tật </a:t>
            </a:r>
            <a:r>
              <a:rPr lang="vi-VN" sz="2000" b="1" i="1">
                <a:latin typeface="Arial" panose="020B0604020202020204" pitchFamily="34" charset="0"/>
                <a:cs typeface="Arial" panose="020B0604020202020204" pitchFamily="34" charset="0"/>
              </a:rPr>
              <a:t>TPHCM</a:t>
            </a:r>
            <a:endParaRPr lang="en-US" sz="2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vi-VN" sz="2000" b="1" i="1">
                <a:latin typeface="Arial" panose="020B0604020202020204" pitchFamily="34" charset="0"/>
                <a:cs typeface="Arial" panose="020B0604020202020204" pitchFamily="34" charset="0"/>
              </a:rPr>
              <a:t>8 năm</a:t>
            </a:r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>
              <a:spcBef>
                <a:spcPts val="0"/>
              </a:spcBef>
            </a:pP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3CF3-4F74-9103-DE0E-93C8AF05F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2273438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3. Những vấn đề cần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tư vấn tiêm chủng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45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55EA-F8B2-669D-1452-453BFAD2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Nếu không rõ số </a:t>
            </a:r>
            <a:r>
              <a:rPr lang="en-CA" dirty="0" err="1"/>
              <a:t>liều</a:t>
            </a:r>
            <a:r>
              <a:rPr lang="en-CA" dirty="0"/>
              <a:t> vx sởi đã tiêm thì </a:t>
            </a:r>
            <a:r>
              <a:rPr lang="en-CA" dirty="0" err="1"/>
              <a:t>sao</a:t>
            </a:r>
            <a:r>
              <a:rPr lang="en-CA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F5168-D435-8167-ADD4-5182E85D8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" y="1597024"/>
            <a:ext cx="10690860" cy="4609465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Tiền sử tiêm chủng chỉ được công nhận thông qua </a:t>
            </a:r>
            <a:r>
              <a:rPr lang="en-CA" dirty="0" err="1"/>
              <a:t>sổ</a:t>
            </a:r>
            <a:r>
              <a:rPr lang="en-CA" dirty="0"/>
              <a:t> / </a:t>
            </a:r>
            <a:r>
              <a:rPr lang="en-CA" dirty="0" err="1"/>
              <a:t>phiếu</a:t>
            </a:r>
            <a:r>
              <a:rPr lang="en-CA" dirty="0"/>
              <a:t> / HTTTTC</a:t>
            </a:r>
          </a:p>
          <a:p>
            <a:r>
              <a:rPr lang="en-CA" dirty="0"/>
              <a:t>Hai </a:t>
            </a:r>
            <a:r>
              <a:rPr lang="en-CA" dirty="0" err="1"/>
              <a:t>mũi</a:t>
            </a:r>
            <a:r>
              <a:rPr lang="en-CA" dirty="0"/>
              <a:t> vắc </a:t>
            </a:r>
            <a:r>
              <a:rPr lang="en-CA" dirty="0" err="1"/>
              <a:t>xin</a:t>
            </a:r>
            <a:r>
              <a:rPr lang="en-CA" dirty="0"/>
              <a:t> có thành phần sởi chỉ </a:t>
            </a:r>
            <a:r>
              <a:rPr lang="en-CA" dirty="0" err="1"/>
              <a:t>cần</a:t>
            </a:r>
            <a:r>
              <a:rPr lang="en-CA" dirty="0"/>
              <a:t> cách </a:t>
            </a:r>
            <a:r>
              <a:rPr lang="en-CA" dirty="0" err="1"/>
              <a:t>nhau</a:t>
            </a:r>
            <a:r>
              <a:rPr lang="en-CA" dirty="0"/>
              <a:t> tối </a:t>
            </a:r>
            <a:r>
              <a:rPr lang="en-CA" dirty="0" err="1"/>
              <a:t>thiểu</a:t>
            </a:r>
            <a:r>
              <a:rPr lang="en-CA" dirty="0"/>
              <a:t> 1 tháng </a:t>
            </a:r>
          </a:p>
          <a:p>
            <a:r>
              <a:rPr lang="en-CA" dirty="0"/>
              <a:t>Nếu không rõ tiền sử tiêm chủng trước đây thì bắt buộc phải thêm ngay  </a:t>
            </a:r>
          </a:p>
          <a:p>
            <a:r>
              <a:rPr lang="en-CA" dirty="0"/>
              <a:t>Hiện nay TP đang có dịch sởi nên </a:t>
            </a:r>
            <a:r>
              <a:rPr lang="en-CA" dirty="0" err="1"/>
              <a:t>trẻ</a:t>
            </a:r>
            <a:r>
              <a:rPr lang="en-CA" dirty="0"/>
              <a:t> chưa rõ tiền sử tiêm chủng bắt buộc phải tiêm</a:t>
            </a:r>
          </a:p>
          <a:p>
            <a:r>
              <a:rPr lang="en-CA" dirty="0"/>
              <a:t>WHO </a:t>
            </a:r>
            <a:r>
              <a:rPr lang="en-CA" dirty="0" err="1"/>
              <a:t>cũng</a:t>
            </a:r>
            <a:r>
              <a:rPr lang="en-CA" dirty="0"/>
              <a:t> </a:t>
            </a:r>
            <a:r>
              <a:rPr lang="en-CA" dirty="0" err="1"/>
              <a:t>khuyến</a:t>
            </a:r>
            <a:r>
              <a:rPr lang="en-CA" dirty="0"/>
              <a:t> cáo </a:t>
            </a:r>
            <a:r>
              <a:rPr lang="en-CA" dirty="0" err="1"/>
              <a:t>tại</a:t>
            </a:r>
            <a:r>
              <a:rPr lang="en-CA" dirty="0"/>
              <a:t> các vùng nguy cơ </a:t>
            </a:r>
            <a:r>
              <a:rPr lang="en-CA" dirty="0" err="1"/>
              <a:t>bùng</a:t>
            </a:r>
            <a:r>
              <a:rPr lang="en-CA" dirty="0"/>
              <a:t> phát dịch </a:t>
            </a:r>
            <a:r>
              <a:rPr lang="en-CA" dirty="0" err="1"/>
              <a:t>cần</a:t>
            </a:r>
            <a:r>
              <a:rPr lang="en-CA" dirty="0"/>
              <a:t> tiêm ngay 01 </a:t>
            </a:r>
            <a:r>
              <a:rPr lang="en-CA" dirty="0" err="1"/>
              <a:t>mũi</a:t>
            </a:r>
            <a:r>
              <a:rPr lang="en-CA" dirty="0"/>
              <a:t> tiêm vx sởi không phân </a:t>
            </a:r>
            <a:r>
              <a:rPr lang="en-CA" dirty="0" err="1"/>
              <a:t>biệt</a:t>
            </a:r>
            <a:r>
              <a:rPr lang="en-CA" dirty="0"/>
              <a:t> tiền sử </a:t>
            </a:r>
            <a:r>
              <a:rPr lang="en-CA"/>
              <a:t>tiêm chủng.</a:t>
            </a:r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61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C9A1-74C5-5504-0007-44F56261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Nếu đã tiêm vx có thành phần sởi trong </a:t>
            </a:r>
            <a:r>
              <a:rPr lang="en-CA" dirty="0" err="1"/>
              <a:t>vòng</a:t>
            </a:r>
            <a:r>
              <a:rPr lang="en-CA" dirty="0"/>
              <a:t> 1 tháng trước đó thì có phải tiêm trong </a:t>
            </a:r>
            <a:r>
              <a:rPr lang="en-CA" dirty="0" err="1"/>
              <a:t>đợt</a:t>
            </a:r>
            <a:r>
              <a:rPr lang="en-CA" dirty="0"/>
              <a:t> này không?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B4E16-01DA-7A28-4B04-974BDF320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Các vắc </a:t>
            </a:r>
            <a:r>
              <a:rPr lang="en-CA" dirty="0" err="1"/>
              <a:t>xin</a:t>
            </a:r>
            <a:r>
              <a:rPr lang="en-CA" dirty="0"/>
              <a:t> có thành phần sởi gồm MV-Vac (sởi đơn), MR-Vac (sởi – rubella), MMR-II / </a:t>
            </a:r>
            <a:r>
              <a:rPr lang="en-CA" dirty="0" err="1"/>
              <a:t>Priorix</a:t>
            </a:r>
            <a:r>
              <a:rPr lang="en-CA" dirty="0"/>
              <a:t>  (Sởi – Quai bị - Rubella)</a:t>
            </a:r>
          </a:p>
          <a:p>
            <a:r>
              <a:rPr lang="en-CA" dirty="0"/>
              <a:t>Nếu đã tiêm vắc </a:t>
            </a:r>
            <a:r>
              <a:rPr lang="en-CA" dirty="0" err="1"/>
              <a:t>xin</a:t>
            </a:r>
            <a:r>
              <a:rPr lang="en-CA" dirty="0"/>
              <a:t> có thành phần sởi trong </a:t>
            </a:r>
            <a:r>
              <a:rPr lang="en-CA" dirty="0" err="1"/>
              <a:t>vòng</a:t>
            </a:r>
            <a:r>
              <a:rPr lang="en-CA" dirty="0"/>
              <a:t> 1 tháng trước </a:t>
            </a:r>
            <a:r>
              <a:rPr lang="en-CA" dirty="0" err="1"/>
              <a:t>chiến</a:t>
            </a:r>
            <a:r>
              <a:rPr lang="en-CA" dirty="0"/>
              <a:t> dịch thì KHÔNG TIÊM trong </a:t>
            </a:r>
            <a:r>
              <a:rPr lang="en-CA" dirty="0" err="1"/>
              <a:t>chiến</a:t>
            </a:r>
            <a:r>
              <a:rPr lang="en-CA" dirty="0"/>
              <a:t> dịch này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4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17C5-AECA-3127-2459-CD8134EB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Nếu có tiêm </a:t>
            </a:r>
            <a:r>
              <a:rPr lang="en-CA" dirty="0" err="1"/>
              <a:t>bất</a:t>
            </a:r>
            <a:r>
              <a:rPr lang="en-CA" dirty="0"/>
              <a:t> kỳ vắc </a:t>
            </a:r>
            <a:r>
              <a:rPr lang="en-CA" dirty="0" err="1"/>
              <a:t>xin</a:t>
            </a:r>
            <a:r>
              <a:rPr lang="en-CA" dirty="0"/>
              <a:t> </a:t>
            </a:r>
            <a:r>
              <a:rPr lang="en-CA" dirty="0" err="1"/>
              <a:t>sống</a:t>
            </a:r>
            <a:r>
              <a:rPr lang="en-CA" dirty="0"/>
              <a:t> khác </a:t>
            </a:r>
            <a:r>
              <a:rPr lang="en-CA" dirty="0" err="1"/>
              <a:t>ngoài</a:t>
            </a:r>
            <a:r>
              <a:rPr lang="en-CA" dirty="0"/>
              <a:t> sởi trong 1 tháng trước thì chỉ định </a:t>
            </a:r>
            <a:r>
              <a:rPr lang="en-CA" dirty="0" err="1"/>
              <a:t>thế</a:t>
            </a:r>
            <a:r>
              <a:rPr lang="en-CA" dirty="0"/>
              <a:t> nào?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613A-69A7-4D75-B1A9-505F0D6C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Một số vắc </a:t>
            </a:r>
            <a:r>
              <a:rPr lang="en-CA" dirty="0" err="1"/>
              <a:t>xin</a:t>
            </a:r>
            <a:r>
              <a:rPr lang="en-CA" dirty="0"/>
              <a:t> </a:t>
            </a:r>
            <a:r>
              <a:rPr lang="en-CA" dirty="0" err="1"/>
              <a:t>sống</a:t>
            </a:r>
            <a:r>
              <a:rPr lang="en-CA" dirty="0"/>
              <a:t> giảm </a:t>
            </a:r>
            <a:r>
              <a:rPr lang="en-CA" dirty="0" err="1"/>
              <a:t>độc</a:t>
            </a:r>
            <a:r>
              <a:rPr lang="en-CA" dirty="0"/>
              <a:t> lực khác </a:t>
            </a:r>
            <a:r>
              <a:rPr lang="en-CA" dirty="0" err="1"/>
              <a:t>ngoài</a:t>
            </a:r>
            <a:r>
              <a:rPr lang="en-CA" dirty="0"/>
              <a:t> sởi gồm </a:t>
            </a:r>
            <a:r>
              <a:rPr lang="en-CA" dirty="0" err="1"/>
              <a:t>Thủy</a:t>
            </a:r>
            <a:r>
              <a:rPr lang="en-CA" dirty="0"/>
              <a:t> </a:t>
            </a:r>
            <a:r>
              <a:rPr lang="en-CA" dirty="0" err="1"/>
              <a:t>đậu</a:t>
            </a:r>
            <a:r>
              <a:rPr lang="en-CA" dirty="0"/>
              <a:t> (</a:t>
            </a:r>
            <a:r>
              <a:rPr lang="en-CA" dirty="0" err="1"/>
              <a:t>Varivax</a:t>
            </a:r>
            <a:r>
              <a:rPr lang="en-CA" dirty="0"/>
              <a:t>, Varicella, </a:t>
            </a:r>
            <a:r>
              <a:rPr lang="en-CA" dirty="0" err="1"/>
              <a:t>Varilrix</a:t>
            </a:r>
            <a:r>
              <a:rPr lang="en-CA" dirty="0"/>
              <a:t>…), </a:t>
            </a:r>
            <a:r>
              <a:rPr lang="en-CA" dirty="0" err="1"/>
              <a:t>Viêm</a:t>
            </a:r>
            <a:r>
              <a:rPr lang="en-CA" dirty="0"/>
              <a:t> </a:t>
            </a:r>
            <a:r>
              <a:rPr lang="en-CA" dirty="0" err="1"/>
              <a:t>não</a:t>
            </a:r>
            <a:r>
              <a:rPr lang="en-CA" dirty="0"/>
              <a:t> Nhật Bản </a:t>
            </a:r>
            <a:r>
              <a:rPr lang="en-CA" dirty="0" err="1"/>
              <a:t>sống</a:t>
            </a:r>
            <a:r>
              <a:rPr lang="en-CA" dirty="0"/>
              <a:t> (</a:t>
            </a:r>
            <a:r>
              <a:rPr lang="en-CA" dirty="0" err="1"/>
              <a:t>Imojev</a:t>
            </a:r>
            <a:r>
              <a:rPr lang="en-CA" dirty="0"/>
              <a:t>)</a:t>
            </a:r>
          </a:p>
          <a:p>
            <a:r>
              <a:rPr lang="en-CA" dirty="0"/>
              <a:t>Nếu </a:t>
            </a:r>
            <a:r>
              <a:rPr lang="en-CA" dirty="0" err="1"/>
              <a:t>trẻ</a:t>
            </a:r>
            <a:r>
              <a:rPr lang="en-CA" dirty="0"/>
              <a:t> </a:t>
            </a:r>
            <a:r>
              <a:rPr lang="en-CA" dirty="0" err="1"/>
              <a:t>vừa</a:t>
            </a:r>
            <a:r>
              <a:rPr lang="en-CA" dirty="0"/>
              <a:t> tiêm vắc </a:t>
            </a:r>
            <a:r>
              <a:rPr lang="en-CA" dirty="0" err="1"/>
              <a:t>xin</a:t>
            </a:r>
            <a:r>
              <a:rPr lang="en-CA" dirty="0"/>
              <a:t> </a:t>
            </a:r>
            <a:r>
              <a:rPr lang="en-CA" dirty="0" err="1"/>
              <a:t>sống</a:t>
            </a:r>
            <a:r>
              <a:rPr lang="en-CA" dirty="0"/>
              <a:t> trong </a:t>
            </a:r>
            <a:r>
              <a:rPr lang="en-CA" dirty="0" err="1"/>
              <a:t>vòng</a:t>
            </a:r>
            <a:r>
              <a:rPr lang="en-CA" dirty="0"/>
              <a:t> 1 tháng trước ngày tiêm </a:t>
            </a:r>
            <a:r>
              <a:rPr lang="en-CA" dirty="0" err="1"/>
              <a:t>chiến</a:t>
            </a:r>
            <a:r>
              <a:rPr lang="en-CA" dirty="0"/>
              <a:t> dịch thì </a:t>
            </a:r>
            <a:r>
              <a:rPr lang="en-CA" dirty="0" err="1"/>
              <a:t>sẽ</a:t>
            </a:r>
            <a:r>
              <a:rPr lang="en-CA" dirty="0"/>
              <a:t> trì </a:t>
            </a:r>
            <a:r>
              <a:rPr lang="en-CA" dirty="0" err="1"/>
              <a:t>hoãn</a:t>
            </a:r>
            <a:r>
              <a:rPr lang="en-CA" dirty="0"/>
              <a:t> đến khi đủ 1 tháng (28 ngày) </a:t>
            </a:r>
            <a:r>
              <a:rPr lang="en-CA" dirty="0" err="1"/>
              <a:t>rồi</a:t>
            </a:r>
            <a:r>
              <a:rPr lang="en-CA" dirty="0"/>
              <a:t> mời </a:t>
            </a:r>
            <a:r>
              <a:rPr lang="en-CA" dirty="0" err="1"/>
              <a:t>trẻ</a:t>
            </a:r>
            <a:r>
              <a:rPr lang="en-CA" dirty="0"/>
              <a:t> tiêm MR của </a:t>
            </a:r>
            <a:r>
              <a:rPr lang="en-CA" dirty="0" err="1"/>
              <a:t>chiến</a:t>
            </a:r>
            <a:r>
              <a:rPr lang="en-CA" dirty="0"/>
              <a:t> dịch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8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284" y="-29816"/>
            <a:ext cx="10896600" cy="1325563"/>
          </a:xfrm>
        </p:spPr>
        <p:txBody>
          <a:bodyPr>
            <a:normAutofit/>
          </a:bodyPr>
          <a:lstStyle/>
          <a:p>
            <a:pPr algn="ctr"/>
            <a:r>
              <a:rPr lang="vi-VN" sz="2500" b="1" dirty="0">
                <a:latin typeface="+mn-lt"/>
              </a:rPr>
              <a:t>KHÁM SÀNG LỌC TRƯỚC TIÊM CHỦNG CHO TRẺ ≥ 1 THÁNG TUỔI</a:t>
            </a:r>
            <a:br>
              <a:rPr lang="en-US" sz="2500" b="1" dirty="0">
                <a:latin typeface="+mn-lt"/>
              </a:rPr>
            </a:br>
            <a:r>
              <a:rPr lang="en-US" sz="2500" b="1" dirty="0">
                <a:latin typeface="+mn-lt"/>
              </a:rPr>
              <a:t>(</a:t>
            </a:r>
            <a:r>
              <a:rPr lang="en-US" sz="2500" b="1" dirty="0" err="1">
                <a:latin typeface="+mn-lt"/>
              </a:rPr>
              <a:t>Cơ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sở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tiêm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chủng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ngoài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bệnh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viện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và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tại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bệnh</a:t>
            </a:r>
            <a:r>
              <a:rPr lang="en-US" sz="2500" b="1" dirty="0">
                <a:latin typeface="+mn-lt"/>
              </a:rPr>
              <a:t> </a:t>
            </a:r>
            <a:r>
              <a:rPr lang="en-US" sz="2500" b="1" dirty="0" err="1">
                <a:latin typeface="+mn-lt"/>
              </a:rPr>
              <a:t>viện</a:t>
            </a:r>
            <a:r>
              <a:rPr lang="en-US" sz="2500" b="1" dirty="0">
                <a:latin typeface="+mn-lt"/>
              </a:rPr>
              <a:t>)</a:t>
            </a:r>
            <a:endParaRPr lang="en-US" sz="2500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36430" y="1398893"/>
          <a:ext cx="11519140" cy="532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056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5742974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2484408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621766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1132936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496676">
                <a:tc>
                  <a:txBody>
                    <a:bodyPr/>
                    <a:lstStyle/>
                    <a:p>
                      <a:r>
                        <a:rPr lang="en-US" sz="2000" dirty="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966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12264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III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vắc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7739425"/>
                  </a:ext>
                </a:extLst>
              </a:tr>
              <a:tr h="8176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 hợp có 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tiền sử lồng ruột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Chống chỉ định với vắc xin Rota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  <a:tr h="11461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miễn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vắc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OPV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75871"/>
                  </a:ext>
                </a:extLst>
              </a:tr>
              <a:tr h="11461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trường hợp chống chỉ định khác theo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dẫn của nhà sản xuất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với từng loại vắc xin.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655498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C09C6-2853-A8F7-EFC5-1BC6826C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284" y="-29816"/>
            <a:ext cx="10087383" cy="1325563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1925" y="1587261"/>
          <a:ext cx="11585275" cy="494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40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4834116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1958196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708031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79116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806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HOÃN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1186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tiền sử phản ứng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 vệ độ II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sau tiêm chủng vắc xin lần trước (có cùng thành phần).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(chuyển BV)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7739425"/>
                  </a:ext>
                </a:extLst>
              </a:tr>
              <a:tr h="1582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tình trạng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 chức năng các cơ quan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(như suy hô hấp, suy tuần hoàn, suy tim, suy thận, suy gan, suy giảm ý thức...).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Tiêm chủng khi sức khỏe của trẻ ổn định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 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  <a:tr h="9020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Mắc các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 cấp tính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các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 nhiễm trùng.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khỏe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ổn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định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127587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AF8B7-B53C-3EF8-09EF-530FD8CD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9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8574" y="1621765"/>
          <a:ext cx="11294852" cy="5043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99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4882163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1915064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106390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2864636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709637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3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 HOÃN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709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Sốt 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38°C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 thân nhiệt 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 35,5°C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(đo nhiệt độ tại nách)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Tiêm chủng khi sức khỏe của trẻ ổn định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7739425"/>
                  </a:ext>
                </a:extLst>
              </a:tr>
              <a:tr h="3193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 giảm miễn dịch (SGMD): Trẻ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 ngờ mắc hoặc mắc suy giảm miễn dịch bẩm sinh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chưa xác định được mức độ hoặc mắc suy giảm miễn dịch thể nặng: tạm hoãn tiêm chủng các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vắc xin sống giảm độc lực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(Chuyển BV)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Tiêm chủng khi trẻ được chẩn đoán suy giảm miễn dịch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thuộc thể nặng và trước khi ra viện (riêng vắc xin bại liệt chỉ đinh IPV thay thế OPV). (Xem thêm phụ lục VII)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EDA60-95AC-7703-513A-747D81C9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7284" y="-29816"/>
            <a:ext cx="10087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 (tt)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058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9411" y="1628758"/>
          <a:ext cx="11013056" cy="437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461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4992268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440611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2255169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752651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57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 HOÃN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3165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Trẻ </a:t>
                      </a: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đang điều trị hoặc mới kết thúc đợt điều trị corticoid toàn thân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(uống/ tiêm) với liều cao (tương đương prednison ≥ 2 mg/kg/ngày), </a:t>
                      </a: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 trị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(thuốc alkyl hóa, chất chống chuyển hóa, chất ức chế TNF-α, chất ức chế IL-1 hoặc các kháng thể đơn dòng khác nhằm vào tế bào miễn dịch...), </a:t>
                      </a: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xạ trị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trong vòng 14 ngày: tạm hoãn tiêm chủng </a:t>
                      </a: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vắc xin sống giảm độc lực.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Tiêm chủng cho trẻ sau khi kết thúc điều trị corticoid, hóa trị và xạ trị 14 ngày.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327B77-6533-1C59-2500-CF6B6760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7284" y="-29816"/>
            <a:ext cx="10087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 (tt)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0827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660810" cy="3488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038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4763637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1483744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2751825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966949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587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 HOÃN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1933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Trẻ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 dùng globulin miễn dịch trong vòng 3 tháng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trừ kháng huyết thanh viêm gan B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): tạm hoãn tiêm chủng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vắc xin sống giảm độc lực.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Tiêm chủng cho trẻ khi đủ 3 tháng tính từ ngày cuối cùng sử dụng sản phẩm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773942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31D4D-7011-2140-C0BF-EC9199F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7284" y="-29816"/>
            <a:ext cx="10087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 (tt)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1153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60717" y="1551708"/>
          <a:ext cx="11102195" cy="496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083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4583502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1595887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224951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3191772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78451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 ngoài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76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 HOÃN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1832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 có cân nặng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 2000g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(Chuyển BV)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 cân nặng trẻ từ 2000g trở lên thực hiện khám sàng lọc và tiêm chủng tại các cơ sở tiêm chủng ngoài bệnh viện.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7739425"/>
                  </a:ext>
                </a:extLst>
              </a:tr>
              <a:tr h="1866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 sử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 ứng tăng dần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sau các lần tiêm chủng trước của cùng loại vắc xin (ví dụ: lần đầu không sưng tấy, lần sau viêm sưng tấy lan tỏa tại vị trí tiêm...)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(Chuyển BV)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1305E-F8CB-7BF6-36B3-A97FC60D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7284" y="-29816"/>
            <a:ext cx="10087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 (tt)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057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4734C4-DFD4-0AB8-3552-173E5AFF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7" y="2591490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1. Đối tượng </a:t>
            </a:r>
            <a:r>
              <a:rPr lang="en-CA" dirty="0"/>
              <a:t>tiêm trong </a:t>
            </a:r>
            <a:r>
              <a:rPr lang="en-CA" dirty="0" err="1"/>
              <a:t>chiến</a:t>
            </a:r>
            <a:r>
              <a:rPr lang="en-CA" dirty="0"/>
              <a:t> dịch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80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6"/>
            <a:ext cx="12192000" cy="12838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7284" y="-29816"/>
            <a:ext cx="10087383" cy="1325563"/>
          </a:xfrm>
        </p:spPr>
        <p:txBody>
          <a:bodyPr>
            <a:normAutofit/>
          </a:bodyPr>
          <a:lstStyle/>
          <a:p>
            <a:pPr algn="ctr"/>
            <a:r>
              <a:rPr lang="vi-VN" sz="3200" dirty="0">
                <a:latin typeface="+mn-lt"/>
              </a:rPr>
              <a:t>KHÁM SÀNG LỌC TRƯỚC TIÊM CHỦNG CHO TRẺ ≥ 1 THÁNG TUỔI (tt)</a:t>
            </a:r>
            <a:br>
              <a:rPr lang="en-US" sz="3200" dirty="0">
                <a:latin typeface="+mn-lt"/>
              </a:rPr>
            </a:br>
            <a:r>
              <a:rPr lang="en-US" sz="2500" dirty="0">
                <a:latin typeface="+mn-lt"/>
              </a:rPr>
              <a:t>(</a:t>
            </a:r>
            <a:r>
              <a:rPr lang="en-US" sz="2500" dirty="0" err="1">
                <a:latin typeface="+mn-lt"/>
              </a:rPr>
              <a:t>Cơ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sở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tiêm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chủng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ngoài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và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tại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bệnh</a:t>
            </a:r>
            <a:r>
              <a:rPr lang="en-US" sz="2500" dirty="0">
                <a:latin typeface="+mn-lt"/>
              </a:rPr>
              <a:t> </a:t>
            </a:r>
            <a:r>
              <a:rPr lang="en-US" sz="2500" dirty="0" err="1">
                <a:latin typeface="+mn-lt"/>
              </a:rPr>
              <a:t>viện</a:t>
            </a:r>
            <a:r>
              <a:rPr lang="en-US" sz="2500" dirty="0">
                <a:latin typeface="+mn-lt"/>
              </a:rPr>
              <a:t>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17418" y="1620982"/>
          <a:ext cx="10861963" cy="4216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17">
                  <a:extLst>
                    <a:ext uri="{9D8B030D-6E8A-4147-A177-3AD203B41FA5}">
                      <a16:colId xmlns:a16="http://schemas.microsoft.com/office/drawing/2014/main" val="544047578"/>
                    </a:ext>
                  </a:extLst>
                </a:gridCol>
                <a:gridCol w="3929553">
                  <a:extLst>
                    <a:ext uri="{9D8B030D-6E8A-4147-A177-3AD203B41FA5}">
                      <a16:colId xmlns:a16="http://schemas.microsoft.com/office/drawing/2014/main" val="2532550652"/>
                    </a:ext>
                  </a:extLst>
                </a:gridCol>
                <a:gridCol w="2129622">
                  <a:extLst>
                    <a:ext uri="{9D8B030D-6E8A-4147-A177-3AD203B41FA5}">
                      <a16:colId xmlns:a16="http://schemas.microsoft.com/office/drawing/2014/main" val="1463106072"/>
                    </a:ext>
                  </a:extLst>
                </a:gridCol>
                <a:gridCol w="1318762">
                  <a:extLst>
                    <a:ext uri="{9D8B030D-6E8A-4147-A177-3AD203B41FA5}">
                      <a16:colId xmlns:a16="http://schemas.microsoft.com/office/drawing/2014/main" val="1893213206"/>
                    </a:ext>
                  </a:extLst>
                </a:gridCol>
                <a:gridCol w="2977609">
                  <a:extLst>
                    <a:ext uri="{9D8B030D-6E8A-4147-A177-3AD203B41FA5}">
                      <a16:colId xmlns:a16="http://schemas.microsoft.com/office/drawing/2014/main" val="3017556148"/>
                    </a:ext>
                  </a:extLst>
                </a:gridCol>
              </a:tblGrid>
              <a:tr h="682084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trường hợp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CSTC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bệnh viện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1131403"/>
                  </a:ext>
                </a:extLst>
              </a:tr>
              <a:tr h="414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TẠM HOÃN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421376"/>
                  </a:ext>
                </a:extLst>
              </a:tr>
              <a:tr h="1844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 các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 bẩm sinh hoặc bệnh mạn tính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tim, phổi, hệ thống tiêu hóa, tiết niệu, máu, ung thư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ổn định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(Chuyển BV)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Tiêm chủng khi trẻ không ở trong tình trạng cấp tính, không có chỉ định can thiệp điều trị cấp cứu và trước khi ra viện.  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7401635"/>
                  </a:ext>
                </a:extLst>
              </a:tr>
              <a:tr h="12749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trường hợp tạm hoãn tiêm chủng khác theo hướng dẫn của nhà sản xuất đối với từng loại vắc xin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32841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DF3AC-31F5-6FED-6F64-144C0BC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4B4B1-3AB8-4D65-AEDF-A49FB0CCCB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64">
            <a:extLst>
              <a:ext uri="{FF2B5EF4-FFF2-40B4-BE49-F238E27FC236}">
                <a16:creationId xmlns:a16="http://schemas.microsoft.com/office/drawing/2014/main" id="{6903FFB8-ABAB-453B-5933-2652F3AB9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1844" r="1268" b="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55" name="Google Shape;255;p18"/>
          <p:cNvSpPr txBox="1">
            <a:spLocks noGrp="1"/>
          </p:cNvSpPr>
          <p:nvPr>
            <p:ph type="title"/>
          </p:nvPr>
        </p:nvSpPr>
        <p:spPr>
          <a:xfrm>
            <a:off x="1198181" y="1122363"/>
            <a:ext cx="9795637" cy="222077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7200"/>
            </a:pPr>
            <a:r>
              <a:rPr lang="en-US" sz="5200">
                <a:solidFill>
                  <a:srgbClr val="000000"/>
                </a:solidFill>
              </a:rPr>
              <a:t>Trân trọng cảm ơn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782"/>
            <a:ext cx="10972800" cy="740701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Đối tượng, thời gian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47529"/>
              </p:ext>
            </p:extLst>
          </p:nvPr>
        </p:nvGraphicFramePr>
        <p:xfrm>
          <a:off x="348612" y="1165321"/>
          <a:ext cx="11737371" cy="56926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5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8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649">
                <a:tc>
                  <a:txBody>
                    <a:bodyPr/>
                    <a:lstStyle/>
                    <a:p>
                      <a:r>
                        <a:rPr lang="en-US" sz="2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GĐ</a:t>
                      </a:r>
                      <a:endParaRPr lang="en-US" sz="21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1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tượng</a:t>
                      </a:r>
                      <a:endParaRPr lang="en-US" sz="21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21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sử tiêm chủng</a:t>
                      </a:r>
                      <a:endParaRPr lang="en-US" sz="21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561">
                <a:tc rowSpan="4"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Giai đoạn</a:t>
                      </a:r>
                      <a:r>
                        <a:rPr lang="en-US" sz="2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 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1-5 tuổi (bao gồm</a:t>
                      </a:r>
                      <a:r>
                        <a:rPr lang="en-US" sz="2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trẻ thuộc nhóm NCC)</a:t>
                      </a:r>
                      <a:endParaRPr lang="en-US" sz="21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tiêm đủ 2 mũi hoặc không rõ tiền sử tiêm chủng</a:t>
                      </a:r>
                      <a:endParaRPr lang="en-US" sz="21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Bảy, 31/8/2024</a:t>
                      </a:r>
                      <a:endParaRPr lang="en-US" sz="21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3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 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nhóm 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NCC (6-16tuổi)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Chưa tiêm đủ 2 mũi hoặc không rõ tiền sử tiêm chủng</a:t>
                      </a:r>
                      <a:endParaRPr lang="en-US" sz="210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 rowSpan="5">
                  <a:txBody>
                    <a:bodyPr/>
                    <a:lstStyle/>
                    <a:p>
                      <a:endParaRPr lang="en-US" sz="2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34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VYT, người làm việc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tại các 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 KBCB 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nguy cơ tiếp xúc người mắc Sởi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tiêm đủ mũi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113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NVYT, người 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 sóc trẻ thuộc nhóm 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NCC</a:t>
                      </a:r>
                    </a:p>
                    <a:p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tiêm đủ mũi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6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Giai đoạn</a:t>
                      </a:r>
                      <a:r>
                        <a:rPr lang="en-US" sz="21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rẻ từ 6</a:t>
                      </a:r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tuổi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vi-VN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tiêm đủ mũi 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561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 còn sót lại ở giai đoạn 1 chưa được tiêm</a:t>
                      </a:r>
                      <a:endParaRPr lang="en-US" sz="21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67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097" y="0"/>
            <a:ext cx="10515600" cy="1325563"/>
          </a:xfrm>
        </p:spPr>
        <p:txBody>
          <a:bodyPr>
            <a:normAutofit/>
          </a:bodyPr>
          <a:lstStyle/>
          <a:p>
            <a:r>
              <a:rPr lang="en-CA" sz="4267" b="1" dirty="0"/>
              <a:t>Chỉ công nhận tiền sử tiêm chủng khi</a:t>
            </a:r>
            <a:endParaRPr lang="en-US" sz="42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253331"/>
            <a:ext cx="11292840" cy="435133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09585" lvl="1" indent="-609585" algn="just">
              <a:buFont typeface="Arial" panose="020B0604020202020204" pitchFamily="34" charset="0"/>
              <a:buChar char="-"/>
            </a:pPr>
            <a:r>
              <a:rPr lang="en-C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CA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C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tiêm chủng / </a:t>
            </a:r>
            <a:r>
              <a:rPr lang="en-CA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C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tiêm chủng</a:t>
            </a:r>
          </a:p>
          <a:p>
            <a:pPr marL="609585" lvl="1" indent="-609585" algn="just">
              <a:buFont typeface="Arial" panose="020B0604020202020204" pitchFamily="34" charset="0"/>
              <a:buChar char="-"/>
            </a:pPr>
            <a:r>
              <a:rPr lang="en-CA" dirty="0">
                <a:solidFill>
                  <a:srgbClr val="002060"/>
                </a:solidFill>
              </a:rPr>
              <a:t>Nếu không cung cấp được </a:t>
            </a:r>
            <a:r>
              <a:rPr lang="en-CA" dirty="0" err="1">
                <a:solidFill>
                  <a:srgbClr val="002060"/>
                </a:solidFill>
              </a:rPr>
              <a:t>sổ</a:t>
            </a:r>
            <a:r>
              <a:rPr lang="en-CA" dirty="0">
                <a:solidFill>
                  <a:srgbClr val="002060"/>
                </a:solidFill>
              </a:rPr>
              <a:t> hoặc </a:t>
            </a:r>
            <a:r>
              <a:rPr lang="en-CA" dirty="0" err="1">
                <a:solidFill>
                  <a:srgbClr val="002060"/>
                </a:solidFill>
              </a:rPr>
              <a:t>phiếu</a:t>
            </a:r>
            <a:r>
              <a:rPr lang="en-CA" dirty="0">
                <a:solidFill>
                  <a:srgbClr val="002060"/>
                </a:solidFill>
              </a:rPr>
              <a:t> tiêm chủng thì phải tìm thông tin trên Hệ thống thông tin tiêm chủng quốc </a:t>
            </a:r>
            <a:r>
              <a:rPr lang="en-CA" dirty="0" err="1">
                <a:solidFill>
                  <a:srgbClr val="002060"/>
                </a:solidFill>
              </a:rPr>
              <a:t>gia</a:t>
            </a:r>
            <a:endParaRPr lang="en-CA" dirty="0">
              <a:solidFill>
                <a:srgbClr val="002060"/>
              </a:solidFill>
            </a:endParaRPr>
          </a:p>
          <a:p>
            <a:pPr marL="609585" lvl="1" indent="-609585" algn="just">
              <a:buFont typeface="Arial" panose="020B0604020202020204" pitchFamily="34" charset="0"/>
              <a:buChar char="-"/>
            </a:pPr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không có 1 trong 2 căn cứ trên thì bắt buộc tiêm chủng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61F285-C85B-4F2A-8AC0-405BF9E80535}"/>
              </a:ext>
            </a:extLst>
          </p:cNvPr>
          <p:cNvGrpSpPr/>
          <p:nvPr/>
        </p:nvGrpSpPr>
        <p:grpSpPr>
          <a:xfrm>
            <a:off x="174792" y="2820099"/>
            <a:ext cx="11842416" cy="4166740"/>
            <a:chOff x="134786" y="1254189"/>
            <a:chExt cx="11842416" cy="41667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FA0850-32A6-61E8-6BDF-60CED0E29ABF}"/>
                </a:ext>
              </a:extLst>
            </p:cNvPr>
            <p:cNvSpPr/>
            <p:nvPr/>
          </p:nvSpPr>
          <p:spPr>
            <a:xfrm>
              <a:off x="134786" y="1286472"/>
              <a:ext cx="3800435" cy="396011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D4D2D5-8C22-B699-4B4F-1E2EDE3F76B4}"/>
                </a:ext>
              </a:extLst>
            </p:cNvPr>
            <p:cNvSpPr/>
            <p:nvPr/>
          </p:nvSpPr>
          <p:spPr>
            <a:xfrm>
              <a:off x="4064604" y="1263806"/>
              <a:ext cx="4192177" cy="4005444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000" r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670334-A16F-5C1C-6F8F-A6C8DB2CEC02}"/>
                </a:ext>
              </a:extLst>
            </p:cNvPr>
            <p:cNvSpPr/>
            <p:nvPr/>
          </p:nvSpPr>
          <p:spPr>
            <a:xfrm>
              <a:off x="8449916" y="1254189"/>
              <a:ext cx="3527286" cy="416674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5000" b="-3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54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08448E-83BC-EB19-AAF2-133F2463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7050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EB5B7C-C8CB-6B53-3344-766EADA554AB}"/>
              </a:ext>
            </a:extLst>
          </p:cNvPr>
          <p:cNvSpPr txBox="1"/>
          <p:nvPr/>
        </p:nvSpPr>
        <p:spPr>
          <a:xfrm>
            <a:off x="9170505" y="1378226"/>
            <a:ext cx="30214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/>
              <a:t>- Đối tượng: </a:t>
            </a:r>
            <a:r>
              <a:rPr lang="vi-VN" sz="2000" b="1">
                <a:solidFill>
                  <a:srgbClr val="C00000"/>
                </a:solidFill>
              </a:rPr>
              <a:t>chưa tiêm đủ 02 mũi </a:t>
            </a:r>
            <a:r>
              <a:rPr lang="vi-VN" sz="2000"/>
              <a:t>vắc xin có chứa thành phần sởi</a:t>
            </a:r>
          </a:p>
          <a:p>
            <a:r>
              <a:rPr lang="vi-VN" sz="2000"/>
              <a:t>-Bằng chứng được thể hiện trên </a:t>
            </a:r>
            <a:r>
              <a:rPr lang="vi-VN" sz="2000" b="1">
                <a:solidFill>
                  <a:srgbClr val="C00000"/>
                </a:solidFill>
              </a:rPr>
              <a:t>phiếu/sổ tiêm chủng/Hệ thống quản lý thông tin tiêm chủng Quốc gia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0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4734C4-DFD4-0AB8-3552-173E5AFF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87" y="2591490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2</a:t>
            </a:r>
            <a:r>
              <a:rPr lang="vi-VN" dirty="0"/>
              <a:t>. </a:t>
            </a:r>
            <a:r>
              <a:rPr lang="en-CA" dirty="0"/>
              <a:t>Vắc </a:t>
            </a:r>
            <a:r>
              <a:rPr lang="en-CA" dirty="0" err="1"/>
              <a:t>xin</a:t>
            </a:r>
            <a:r>
              <a:rPr lang="en-CA" dirty="0"/>
              <a:t> sử dụng trong </a:t>
            </a:r>
            <a:r>
              <a:rPr lang="en-CA" dirty="0" err="1"/>
              <a:t>chiến</a:t>
            </a:r>
            <a:r>
              <a:rPr lang="en-CA" dirty="0"/>
              <a:t> dịch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50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6F26-FF43-1003-1866-8F7224A6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3" y="238539"/>
            <a:ext cx="9735709" cy="967409"/>
          </a:xfrm>
        </p:spPr>
        <p:txBody>
          <a:bodyPr anchor="b">
            <a:normAutofit/>
          </a:bodyPr>
          <a:lstStyle/>
          <a:p>
            <a:r>
              <a:rPr lang="vi-VN" sz="5400" b="1"/>
              <a:t>Vắc xin MR chiến dịch</a:t>
            </a:r>
            <a:endParaRPr lang="en-US" sz="5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ABB0-11F1-603D-C978-7A59545E1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312577"/>
            <a:ext cx="8372850" cy="5545424"/>
          </a:xfrm>
        </p:spPr>
        <p:txBody>
          <a:bodyPr anchor="t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dirty="0">
                <a:solidFill>
                  <a:schemeClr val="tx1"/>
                </a:solidFill>
                <a:latin typeface="+mj-lt"/>
              </a:rPr>
              <a:t>Vắc xin Sởi– Rubella: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là một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loại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vắc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xin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phối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hợp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gồm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virus sởi 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–rubella sống giảm độc lực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en-CA" sz="2000" b="1" dirty="0">
                <a:solidFill>
                  <a:schemeClr val="tx1"/>
                </a:solidFill>
                <a:latin typeface="+mj-lt"/>
              </a:rPr>
              <a:t>Chỉ định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: 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Tiêm cho đối tượng từ 12 tháng tuổi trở lên.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dirty="0">
                <a:solidFill>
                  <a:schemeClr val="tx1"/>
                </a:solidFill>
                <a:latin typeface="+mj-lt"/>
              </a:rPr>
              <a:t>Đường tiêm: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tiêm dưới da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dirty="0">
                <a:solidFill>
                  <a:schemeClr val="tx1"/>
                </a:solidFill>
                <a:latin typeface="+mj-lt"/>
              </a:rPr>
              <a:t>Liều tiêm: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0,5ml/liều.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+mj-lt"/>
              </a:rPr>
              <a:t>Trung tâm </a:t>
            </a:r>
            <a:r>
              <a:rPr lang="en-US" sz="2000" b="1" i="0" dirty="0" err="1">
                <a:solidFill>
                  <a:schemeClr val="tx1"/>
                </a:solidFill>
                <a:effectLst/>
                <a:latin typeface="+mj-lt"/>
              </a:rPr>
              <a:t>Nghiên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+mj-lt"/>
              </a:rPr>
              <a:t> cứu Sản xuất Vắc </a:t>
            </a:r>
            <a:r>
              <a:rPr lang="en-US" sz="2000" b="1" i="0" dirty="0" err="1">
                <a:solidFill>
                  <a:schemeClr val="tx1"/>
                </a:solidFill>
                <a:effectLst/>
                <a:latin typeface="+mj-lt"/>
              </a:rPr>
              <a:t>xin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+mj-lt"/>
              </a:rPr>
              <a:t> và Sinh </a:t>
            </a:r>
            <a:r>
              <a:rPr lang="en-US" sz="2000" b="1" i="0" dirty="0" err="1">
                <a:solidFill>
                  <a:schemeClr val="tx1"/>
                </a:solidFill>
                <a:effectLst/>
                <a:latin typeface="+mj-lt"/>
              </a:rPr>
              <a:t>phẩm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+mj-lt"/>
              </a:rPr>
              <a:t> Y tế (POLYVAC)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 sản xuất đã được cấp phép lưu hành tại Việt Nam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dirty="0">
                <a:solidFill>
                  <a:schemeClr val="tx1"/>
                </a:solidFill>
                <a:latin typeface="+mj-lt"/>
              </a:rPr>
              <a:t>Đóng gói: 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Một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hộp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vắc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xin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sởi MRVAC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chứa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10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lọ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. Mỗi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lọ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chứa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10 </a:t>
            </a:r>
            <a:r>
              <a:rPr lang="en-US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liều</a:t>
            </a:r>
            <a:r>
              <a:rPr lang="en-US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 vắc 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xin. Một hộp nước pha tiêm chứa 10 lọ. Mỗi lọ chứa 6 mL nước pha tiêm.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Bảo quản: </a:t>
            </a:r>
            <a:r>
              <a:rPr lang="vi-VN" sz="200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l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ọ vắc xin MRVAC dạng đông khô được bảo quản ở nhiệt độ 2</a:t>
            </a:r>
            <a:r>
              <a:rPr lang="vi-VN" sz="2000" b="0" i="0" baseline="30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0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 đến +8</a:t>
            </a:r>
            <a:r>
              <a:rPr lang="vi-VN" sz="2000" b="0" i="0" baseline="30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0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 và tránh ánh sáng. Lọ nước pha tiêm được bảo quản nhiệt độ không quá 30</a:t>
            </a:r>
            <a:r>
              <a:rPr lang="vi-VN" sz="2000" b="0" i="0" baseline="30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0</a:t>
            </a:r>
            <a:r>
              <a:rPr lang="vi-VN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C, không được làm đông băng.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vi-VN" sz="20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Ghi nhận tình trạng VVM </a:t>
            </a:r>
            <a:r>
              <a:rPr lang="vi-VN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</a:rPr>
              <a:t>trong mỗi lần giao nhận vắc xin, bao gồm 4 giai đoạn: 1, 2, 3, 4, chỉ sử dụng vắc xin khi hình vuông bên trong sáng hơn hình tròn bên ngoài (vắc xin ở gd1 và gd2)</a:t>
            </a:r>
            <a:endParaRPr lang="vi-VN" sz="2000" b="1" i="0" dirty="0">
              <a:solidFill>
                <a:schemeClr val="tx1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lvl="0" algn="just" rtl="0">
              <a:spcBef>
                <a:spcPts val="140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endParaRPr lang="vi-VN" sz="1800" b="0" i="0" dirty="0">
              <a:effectLst/>
              <a:highlight>
                <a:srgbClr val="FFFFFF"/>
              </a:highlight>
              <a:latin typeface="+mj-lt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+mj-lt"/>
            </a:endParaRPr>
          </a:p>
        </p:txBody>
      </p:sp>
      <p:pic>
        <p:nvPicPr>
          <p:cNvPr id="1026" name="Picture 2" descr="Việt Nam sản xuất thành công vắc xin phối hợp sởi – rubella">
            <a:extLst>
              <a:ext uri="{FF2B5EF4-FFF2-40B4-BE49-F238E27FC236}">
                <a16:creationId xmlns:a16="http://schemas.microsoft.com/office/drawing/2014/main" id="{A740965F-8D80-EB97-5BF0-B8A974D1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26954" b="2"/>
          <a:stretch/>
        </p:blipFill>
        <p:spPr bwMode="auto">
          <a:xfrm>
            <a:off x="9226536" y="1312576"/>
            <a:ext cx="2555020" cy="2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0935BA-7A5A-0364-EF99-C96CA381D0E3}"/>
              </a:ext>
            </a:extLst>
          </p:cNvPr>
          <p:cNvGrpSpPr/>
          <p:nvPr/>
        </p:nvGrpSpPr>
        <p:grpSpPr>
          <a:xfrm>
            <a:off x="8909437" y="3968374"/>
            <a:ext cx="3282563" cy="2273334"/>
            <a:chOff x="7381461" y="4261898"/>
            <a:chExt cx="3282563" cy="22733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AD82EF-8291-DC69-26AD-4A1956421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5903" y="4261898"/>
              <a:ext cx="2661036" cy="22733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DF5D4B-C160-57EB-0516-FEFCBA48E752}"/>
                </a:ext>
              </a:extLst>
            </p:cNvPr>
            <p:cNvSpPr txBox="1"/>
            <p:nvPr/>
          </p:nvSpPr>
          <p:spPr>
            <a:xfrm>
              <a:off x="7381461" y="4784035"/>
              <a:ext cx="254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>
                  <a:solidFill>
                    <a:srgbClr val="C00000"/>
                  </a:solidFill>
                </a:rPr>
                <a:t>1</a:t>
              </a:r>
              <a:endParaRPr lang="en-US" b="1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EF946-A92A-6E71-9E66-9AFB2A7E640E}"/>
                </a:ext>
              </a:extLst>
            </p:cNvPr>
            <p:cNvSpPr txBox="1"/>
            <p:nvPr/>
          </p:nvSpPr>
          <p:spPr>
            <a:xfrm>
              <a:off x="7381461" y="5788147"/>
              <a:ext cx="410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>
                  <a:solidFill>
                    <a:srgbClr val="C00000"/>
                  </a:solidFill>
                </a:rPr>
                <a:t>2</a:t>
              </a:r>
              <a:endParaRPr lang="en-US" b="1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29DD31-B51D-65E5-B5A8-1E06027D0B1B}"/>
                </a:ext>
              </a:extLst>
            </p:cNvPr>
            <p:cNvSpPr txBox="1"/>
            <p:nvPr/>
          </p:nvSpPr>
          <p:spPr>
            <a:xfrm>
              <a:off x="10253207" y="4784035"/>
              <a:ext cx="37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>
                  <a:solidFill>
                    <a:srgbClr val="C00000"/>
                  </a:solidFill>
                </a:rPr>
                <a:t>3</a:t>
              </a:r>
              <a:endParaRPr lang="en-US" b="1">
                <a:solidFill>
                  <a:srgbClr val="C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96B5FE-736D-4A1F-0B9D-6214696829C1}"/>
                </a:ext>
              </a:extLst>
            </p:cNvPr>
            <p:cNvSpPr txBox="1"/>
            <p:nvPr/>
          </p:nvSpPr>
          <p:spPr>
            <a:xfrm>
              <a:off x="10253207" y="5788147"/>
              <a:ext cx="410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>
                  <a:solidFill>
                    <a:srgbClr val="C00000"/>
                  </a:solidFill>
                </a:rPr>
                <a:t>4</a:t>
              </a:r>
              <a:endParaRPr lang="en-US" b="1">
                <a:solidFill>
                  <a:srgbClr val="C00000"/>
                </a:solidFill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DCB143-5B17-F231-5AD7-5303950B2192}"/>
              </a:ext>
            </a:extLst>
          </p:cNvPr>
          <p:cNvCxnSpPr/>
          <p:nvPr/>
        </p:nvCxnSpPr>
        <p:spPr>
          <a:xfrm>
            <a:off x="4011930" y="2274570"/>
            <a:ext cx="26403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94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25C1-4140-B73F-04E9-5B26D1F7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Thành phần vắc xin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AF82B-49BC-FE25-C542-FF98AE4A5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7" y="1487439"/>
            <a:ext cx="5706385" cy="499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5FD7C1-F03B-BF71-EAC9-9AD433CA46B6}"/>
              </a:ext>
            </a:extLst>
          </p:cNvPr>
          <p:cNvSpPr txBox="1"/>
          <p:nvPr/>
        </p:nvSpPr>
        <p:spPr>
          <a:xfrm>
            <a:off x="6184050" y="3171825"/>
            <a:ext cx="554598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/>
              <a:t>Lưu ý </a:t>
            </a:r>
            <a:r>
              <a:rPr lang="vi-VN" sz="3200"/>
              <a:t>khai thác rõ tiền sử tiền sử dị ứng với các thành phần có trong vắc xin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1875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081A-480B-DAFA-15A9-10052E27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C7484-B378-FA6F-65E1-BA629FBF6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5" y="1312411"/>
            <a:ext cx="4484738" cy="5222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EFCA6-3AA6-007B-53F7-749C5F018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337" y="1692250"/>
            <a:ext cx="6004594" cy="2651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B097F-23D9-843D-07D3-ADC1D0ED832F}"/>
              </a:ext>
            </a:extLst>
          </p:cNvPr>
          <p:cNvSpPr txBox="1"/>
          <p:nvPr/>
        </p:nvSpPr>
        <p:spPr>
          <a:xfrm>
            <a:off x="5546775" y="4519419"/>
            <a:ext cx="622935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/>
              <a:t>Khai thác đầy đủ bệnh lý nền/tình trạng sử dụng thuốc/tình trạng có thai khi chỉ định vắc xin.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9824718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91F294D-59C6-48B0-8EA2-A0EE085B70B4}" vid="{3478444F-7650-45F8-A8D1-A189A23E4356}"/>
    </a:ext>
  </a:extLst>
</a:theme>
</file>

<file path=ppt/theme/theme2.xml><?xml version="1.0" encoding="utf-8"?>
<a:theme xmlns:a="http://schemas.openxmlformats.org/drawingml/2006/main" name="Tetanus Disease by Slidesgo">
  <a:themeElements>
    <a:clrScheme name="Simple Light">
      <a:dk1>
        <a:srgbClr val="680A00"/>
      </a:dk1>
      <a:lt1>
        <a:srgbClr val="FFE5C2"/>
      </a:lt1>
      <a:dk2>
        <a:srgbClr val="FDDDB6"/>
      </a:dk2>
      <a:lt2>
        <a:srgbClr val="FBF6EC"/>
      </a:lt2>
      <a:accent1>
        <a:srgbClr val="FED49C"/>
      </a:accent1>
      <a:accent2>
        <a:srgbClr val="FFA436"/>
      </a:accent2>
      <a:accent3>
        <a:srgbClr val="FF7210"/>
      </a:accent3>
      <a:accent4>
        <a:srgbClr val="FFFFFF"/>
      </a:accent4>
      <a:accent5>
        <a:srgbClr val="FFFFFF"/>
      </a:accent5>
      <a:accent6>
        <a:srgbClr val="FFFFFF"/>
      </a:accent6>
      <a:hlink>
        <a:srgbClr val="680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91F294D-59C6-48B0-8EA2-A0EE085B70B4}" vid="{3478444F-7650-45F8-A8D1-A189A23E4356}"/>
    </a:ext>
  </a:extLst>
</a:theme>
</file>

<file path=ppt/theme/theme4.xml><?xml version="1.0" encoding="utf-8"?>
<a:theme xmlns:a="http://schemas.openxmlformats.org/drawingml/2006/main" name="1_Tetanus Disease by Slidesgo">
  <a:themeElements>
    <a:clrScheme name="Simple Light">
      <a:dk1>
        <a:srgbClr val="680A00"/>
      </a:dk1>
      <a:lt1>
        <a:srgbClr val="FFE5C2"/>
      </a:lt1>
      <a:dk2>
        <a:srgbClr val="FDDDB6"/>
      </a:dk2>
      <a:lt2>
        <a:srgbClr val="FBF6EC"/>
      </a:lt2>
      <a:accent1>
        <a:srgbClr val="FED49C"/>
      </a:accent1>
      <a:accent2>
        <a:srgbClr val="FFA436"/>
      </a:accent2>
      <a:accent3>
        <a:srgbClr val="FF7210"/>
      </a:accent3>
      <a:accent4>
        <a:srgbClr val="FFFFFF"/>
      </a:accent4>
      <a:accent5>
        <a:srgbClr val="FFFFFF"/>
      </a:accent5>
      <a:accent6>
        <a:srgbClr val="FFFFFF"/>
      </a:accent6>
      <a:hlink>
        <a:srgbClr val="680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2183</TotalTime>
  <Words>1790</Words>
  <Application>Microsoft Office PowerPoint</Application>
  <PresentationFormat>Widescreen</PresentationFormat>
  <Paragraphs>211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Sansita ExtraBold</vt:lpstr>
      <vt:lpstr>Arial</vt:lpstr>
      <vt:lpstr>Calibri</vt:lpstr>
      <vt:lpstr>Calibri Light</vt:lpstr>
      <vt:lpstr>Karla</vt:lpstr>
      <vt:lpstr>Times New Roman</vt:lpstr>
      <vt:lpstr>Verdana</vt:lpstr>
      <vt:lpstr>Wingdings</vt:lpstr>
      <vt:lpstr>Theme1</vt:lpstr>
      <vt:lpstr>Tetanus Disease by Slidesgo</vt:lpstr>
      <vt:lpstr>1_Theme1</vt:lpstr>
      <vt:lpstr>1_Tetanus Disease by Slidesgo</vt:lpstr>
      <vt:lpstr>Những vấn đề cần lưu ý trong triển khai Chiến dịch tiêm vắc xin sởi - rubella năm 2024</vt:lpstr>
      <vt:lpstr>1. Đối tượng tiêm trong chiến dịch</vt:lpstr>
      <vt:lpstr>Đối tượng, thời gian</vt:lpstr>
      <vt:lpstr>Chỉ công nhận tiền sử tiêm chủng khi</vt:lpstr>
      <vt:lpstr>PowerPoint Presentation</vt:lpstr>
      <vt:lpstr>2. Vắc xin sử dụng trong chiến dịch</vt:lpstr>
      <vt:lpstr>Vắc xin MR chiến dịch</vt:lpstr>
      <vt:lpstr>Thành phần vắc xin</vt:lpstr>
      <vt:lpstr>PowerPoint Presentation</vt:lpstr>
      <vt:lpstr>3. Những vấn đề cần lưu ý trong tư vấn tiêm chủng</vt:lpstr>
      <vt:lpstr>Nếu không rõ số liều vx sởi đã tiêm thì sao?</vt:lpstr>
      <vt:lpstr>Nếu đã tiêm vx có thành phần sởi trong vòng 1 tháng trước đó thì có phải tiêm trong đợt này không?</vt:lpstr>
      <vt:lpstr>Nếu có tiêm bất kỳ vắc xin sống khác ngoài sởi trong 1 tháng trước thì chỉ định thế nào?</vt:lpstr>
      <vt:lpstr>KHÁM SÀNG LỌC TRƯỚC TIÊM CHỦNG CHO TRẺ ≥ 1 THÁNG TUỔI (Cơ sở tiêm chủng ngoài bệnh viện và tại bệnh viện)</vt:lpstr>
      <vt:lpstr>KHÁM SÀNG LỌC TRƯỚC TIÊM CHỦNG CHO TRẺ ≥ 1 THÁNG TUỔI (Cơ sở tiêm chủng ngoài bệnh viện và tại bệnh viện)</vt:lpstr>
      <vt:lpstr>PowerPoint Presentation</vt:lpstr>
      <vt:lpstr>PowerPoint Presentation</vt:lpstr>
      <vt:lpstr>PowerPoint Presentation</vt:lpstr>
      <vt:lpstr>PowerPoint Presentation</vt:lpstr>
      <vt:lpstr>KHÁM SÀNG LỌC TRƯỚC TIÊM CHỦNG CHO TRẺ ≥ 1 THÁNG TUỔI (tt) (Cơ sở tiêm chủng ngoài bệnh viện và tại bệnh viện)</vt:lpstr>
      <vt:lpstr>Trân trọng cảm ơn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</dc:creator>
  <cp:lastModifiedBy>Hồng Nga Lê</cp:lastModifiedBy>
  <cp:revision>46</cp:revision>
  <dcterms:created xsi:type="dcterms:W3CDTF">2020-08-08T15:55:17Z</dcterms:created>
  <dcterms:modified xsi:type="dcterms:W3CDTF">2024-08-30T07:17:36Z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